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82.xml" ContentType="application/vnd.openxmlformats-officedocument.presentationml.slideLayout+xml"/>
  <Override PartName="/ppt/theme/theme2.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notesSlides/notesSlide3.xml" ContentType="application/vnd.openxmlformats-officedocument.presentationml.notesSlide+xml"/>
  <Override PartName="/ppt/tags/tag35.xml" ContentType="application/vnd.openxmlformats-officedocument.presentationml.tags+xml"/>
  <Override PartName="/ppt/notesSlides/notesSlide4.xml" ContentType="application/vnd.openxmlformats-officedocument.presentationml.notesSlide+xml"/>
  <Override PartName="/ppt/tags/tag3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notesSlides/notesSlide13.xml" ContentType="application/vnd.openxmlformats-officedocument.presentationml.notesSlide+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notesSlides/notesSlide19.xml" ContentType="application/vnd.openxmlformats-officedocument.presentationml.notesSlide+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notesSlides/notesSlide21.xml" ContentType="application/vnd.openxmlformats-officedocument.presentationml.notesSlide+xml"/>
  <Override PartName="/ppt/tags/tag51.xml" ContentType="application/vnd.openxmlformats-officedocument.presentationml.tags+xml"/>
  <Override PartName="/ppt/notesSlides/notesSlide22.xml" ContentType="application/vnd.openxmlformats-officedocument.presentationml.notesSlide+xml"/>
  <Override PartName="/ppt/tags/tag52.xml" ContentType="application/vnd.openxmlformats-officedocument.presentationml.tags+xml"/>
  <Override PartName="/ppt/notesSlides/notesSlide23.xml" ContentType="application/vnd.openxmlformats-officedocument.presentationml.notesSlide+xml"/>
  <Override PartName="/ppt/tags/tag53.xml" ContentType="application/vnd.openxmlformats-officedocument.presentationml.tags+xml"/>
  <Override PartName="/ppt/notesSlides/notesSlide24.xml" ContentType="application/vnd.openxmlformats-officedocument.presentationml.notesSlide+xml"/>
  <Override PartName="/ppt/tags/tag5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notesSlides/notesSlide28.xml" ContentType="application/vnd.openxmlformats-officedocument.presentationml.notesSlide+xml"/>
  <Override PartName="/ppt/tags/tag57.xml" ContentType="application/vnd.openxmlformats-officedocument.presentationml.tags+xml"/>
  <Override PartName="/ppt/notesSlides/notesSlide29.xml" ContentType="application/vnd.openxmlformats-officedocument.presentationml.notesSlide+xml"/>
  <Override PartName="/ppt/tags/tag58.xml" ContentType="application/vnd.openxmlformats-officedocument.presentationml.tags+xml"/>
  <Override PartName="/ppt/notesSlides/notesSlide30.xml" ContentType="application/vnd.openxmlformats-officedocument.presentationml.notesSlide+xml"/>
  <Override PartName="/ppt/tags/tag59.xml" ContentType="application/vnd.openxmlformats-officedocument.presentationml.tags+xml"/>
  <Override PartName="/ppt/notesSlides/notesSlide31.xml" ContentType="application/vnd.openxmlformats-officedocument.presentationml.notesSlide+xml"/>
  <Override PartName="/ppt/tags/tag60.xml" ContentType="application/vnd.openxmlformats-officedocument.presentationml.tags+xml"/>
  <Override PartName="/ppt/notesSlides/notesSlide32.xml" ContentType="application/vnd.openxmlformats-officedocument.presentationml.notesSlide+xml"/>
  <Override PartName="/ppt/tags/tag6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2.xml" ContentType="application/vnd.openxmlformats-officedocument.presentationml.tags+xml"/>
  <Override PartName="/ppt/notesSlides/notesSlide35.xml" ContentType="application/vnd.openxmlformats-officedocument.presentationml.notesSlide+xml"/>
  <Override PartName="/ppt/tags/tag63.xml" ContentType="application/vnd.openxmlformats-officedocument.presentationml.tags+xml"/>
  <Override PartName="/ppt/notesSlides/notesSlide36.xml" ContentType="application/vnd.openxmlformats-officedocument.presentationml.notesSlide+xml"/>
  <Override PartName="/ppt/tags/tag64.xml" ContentType="application/vnd.openxmlformats-officedocument.presentationml.tags+xml"/>
  <Override PartName="/ppt/notesSlides/notesSlide37.xml" ContentType="application/vnd.openxmlformats-officedocument.presentationml.notesSlide+xml"/>
  <Override PartName="/ppt/tags/tag6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6.xml" ContentType="application/vnd.openxmlformats-officedocument.presentationml.tags+xml"/>
  <Override PartName="/ppt/notesSlides/notesSlide40.xml" ContentType="application/vnd.openxmlformats-officedocument.presentationml.notesSlide+xml"/>
  <Override PartName="/ppt/tags/tag67.xml" ContentType="application/vnd.openxmlformats-officedocument.presentationml.tags+xml"/>
  <Override PartName="/ppt/notesSlides/notesSlide41.xml" ContentType="application/vnd.openxmlformats-officedocument.presentationml.notesSlide+xml"/>
  <Override PartName="/ppt/tags/tag68.xml" ContentType="application/vnd.openxmlformats-officedocument.presentationml.tags+xml"/>
  <Override PartName="/ppt/notesSlides/notesSlide42.xml" ContentType="application/vnd.openxmlformats-officedocument.presentationml.notesSlide+xml"/>
  <Override PartName="/ppt/tags/tag69.xml" ContentType="application/vnd.openxmlformats-officedocument.presentationml.tags+xml"/>
  <Override PartName="/ppt/notesSlides/notesSlide43.xml" ContentType="application/vnd.openxmlformats-officedocument.presentationml.notesSlide+xml"/>
  <Override PartName="/ppt/tags/tag70.xml" ContentType="application/vnd.openxmlformats-officedocument.presentationml.tags+xml"/>
  <Override PartName="/ppt/notesSlides/notesSlide44.xml" ContentType="application/vnd.openxmlformats-officedocument.presentationml.notesSlide+xml"/>
  <Override PartName="/ppt/tags/tag7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2.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4"/>
    <p:sldMasterId id="2147484744" r:id="rId5"/>
    <p:sldMasterId id="2147484742" r:id="rId6"/>
    <p:sldMasterId id="2147484726" r:id="rId7"/>
  </p:sldMasterIdLst>
  <p:notesMasterIdLst>
    <p:notesMasterId r:id="rId56"/>
  </p:notesMasterIdLst>
  <p:handoutMasterIdLst>
    <p:handoutMasterId r:id="rId57"/>
  </p:handoutMasterIdLst>
  <p:sldIdLst>
    <p:sldId id="1928" r:id="rId8"/>
    <p:sldId id="1781" r:id="rId9"/>
    <p:sldId id="1684" r:id="rId10"/>
    <p:sldId id="1702" r:id="rId11"/>
    <p:sldId id="1925" r:id="rId12"/>
    <p:sldId id="1903" r:id="rId13"/>
    <p:sldId id="1909" r:id="rId14"/>
    <p:sldId id="1911" r:id="rId15"/>
    <p:sldId id="1913" r:id="rId16"/>
    <p:sldId id="1915" r:id="rId17"/>
    <p:sldId id="1837" r:id="rId18"/>
    <p:sldId id="1840" r:id="rId19"/>
    <p:sldId id="1841" r:id="rId20"/>
    <p:sldId id="1843" r:id="rId21"/>
    <p:sldId id="1888" r:id="rId22"/>
    <p:sldId id="1893" r:id="rId23"/>
    <p:sldId id="1927" r:id="rId24"/>
    <p:sldId id="1813" r:id="rId25"/>
    <p:sldId id="1906" r:id="rId26"/>
    <p:sldId id="1852" r:id="rId27"/>
    <p:sldId id="1853" r:id="rId28"/>
    <p:sldId id="1854" r:id="rId29"/>
    <p:sldId id="1896" r:id="rId30"/>
    <p:sldId id="1897" r:id="rId31"/>
    <p:sldId id="1898" r:id="rId32"/>
    <p:sldId id="1931" r:id="rId33"/>
    <p:sldId id="1933" r:id="rId34"/>
    <p:sldId id="1934" r:id="rId35"/>
    <p:sldId id="1935" r:id="rId36"/>
    <p:sldId id="1936" r:id="rId37"/>
    <p:sldId id="1937" r:id="rId38"/>
    <p:sldId id="1938" r:id="rId39"/>
    <p:sldId id="1939" r:id="rId40"/>
    <p:sldId id="1952" r:id="rId41"/>
    <p:sldId id="1940" r:id="rId42"/>
    <p:sldId id="1941" r:id="rId43"/>
    <p:sldId id="1954" r:id="rId44"/>
    <p:sldId id="1943" r:id="rId45"/>
    <p:sldId id="1953" r:id="rId46"/>
    <p:sldId id="1932" r:id="rId47"/>
    <p:sldId id="1945" r:id="rId48"/>
    <p:sldId id="1946" r:id="rId49"/>
    <p:sldId id="1947" r:id="rId50"/>
    <p:sldId id="1948" r:id="rId51"/>
    <p:sldId id="1949" r:id="rId52"/>
    <p:sldId id="1958" r:id="rId53"/>
    <p:sldId id="1950" r:id="rId54"/>
    <p:sldId id="1951" r:id="rId55"/>
  </p:sldIdLst>
  <p:sldSz cx="12192000" cy="6858000"/>
  <p:notesSz cx="6858000" cy="9144000"/>
  <p:custDataLst>
    <p:tags r:id="rId58"/>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FFFFFF"/>
    <a:srgbClr val="243A5E"/>
    <a:srgbClr val="F2F2F2"/>
    <a:srgbClr val="0078D4"/>
    <a:srgbClr val="3C3C41"/>
    <a:srgbClr val="4BCBEE"/>
    <a:srgbClr val="1392B4"/>
    <a:srgbClr val="0B556A"/>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1B386C-0F1D-41C5-92F1-C3BA000F8031}" v="1" dt="2021-06-14T14:15:39.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65" autoAdjust="0"/>
    <p:restoredTop sz="47100" autoAdjust="0"/>
  </p:normalViewPr>
  <p:slideViewPr>
    <p:cSldViewPr snapToGrid="0">
      <p:cViewPr varScale="1">
        <p:scale>
          <a:sx n="55" d="100"/>
          <a:sy n="55" d="100"/>
        </p:scale>
        <p:origin x="2794" y="4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1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6/14/2021 3:41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6/14/2021 3:40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microsoft.com/videoplayer/embed/RE4LHL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microsoft.com/videoplayer/embed/RE4LHL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microsoft.com/videoplayer/embed/RE4IPYr"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microsoft.com/en-us/videoplayer/embed/RE4J3m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mem/intune/fundamentals/what-is-intune#manage-devices"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cs.microsoft.com/en-us/mem/intune/fundamentals/what-is-intune#manage-apps" TargetMode="Externa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s://docs.microsoft.com/en-us/mem/intune/protect/conditional-access" TargetMode="External"/><Relationship Id="rId3" Type="http://schemas.openxmlformats.org/officeDocument/2006/relationships/hyperlink" Target="https://docs.microsoft.com/en-us/mem/intune/protect/endpoint-security-manage-devices" TargetMode="External"/><Relationship Id="rId7" Type="http://schemas.openxmlformats.org/officeDocument/2006/relationships/hyperlink" Target="https://docs.microsoft.com/en-us/mem/intune/protect/device-compliance-get-started"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docs.microsoft.com/en-us/mem/intune/protect/endpoint-security#avoid-policy-conflicts" TargetMode="External"/><Relationship Id="rId11" Type="http://schemas.openxmlformats.org/officeDocument/2006/relationships/hyperlink" Target="https://www.microsoft.com/en-us/videoplayer/embed/RE4LTIu" TargetMode="External"/><Relationship Id="rId5" Type="http://schemas.openxmlformats.org/officeDocument/2006/relationships/hyperlink" Target="https://docs.microsoft.com/en-us/mem/intune/protect/endpoint-security#use-policies-to-manage-device-security" TargetMode="External"/><Relationship Id="rId10" Type="http://schemas.openxmlformats.org/officeDocument/2006/relationships/hyperlink" Target="https://docs.microsoft.com/en-us/mem/intune/fundamentals/role-based-access-control" TargetMode="External"/><Relationship Id="rId4" Type="http://schemas.openxmlformats.org/officeDocument/2006/relationships/hyperlink" Target="https://docs.microsoft.com/en-us/mem/intune/protect/endpoint-security#manage-security-baselines" TargetMode="External"/><Relationship Id="rId9" Type="http://schemas.openxmlformats.org/officeDocument/2006/relationships/hyperlink" Target="https://docs.microsoft.com/en-us/mem/intune/protect/advanced-threat-protection"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pricing/details/ddos-protect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Web applications are increasingly targeted by malicious attacks that exploit commonly known vulnerabilities, like SQL injection and cross-site scripting. Preventing such attacks in application code is challenging. It can require rigorous maintenance, patching, and monitoring.</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Web Application Firewall (WAF) provides centralized protection of your web applications from common exploits and vulnerabilities. A centralized WAF helps make security management simpler, improves the response time to a security threat, and allows patching a known vulnerability in one place, instead of securing each web application. A WAF also gives application administrators better assurance of protection against threats and intrusions.</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Supported services</a:t>
            </a:r>
          </a:p>
          <a:p>
            <a:pPr algn="l"/>
            <a:r>
              <a:rPr lang="en-US" b="0" i="0" dirty="0">
                <a:solidFill>
                  <a:srgbClr val="171717"/>
                </a:solidFill>
                <a:effectLst/>
                <a:latin typeface="Segoe UI" panose="020B0502040204020203" pitchFamily="34" charset="0"/>
              </a:rPr>
              <a:t>WAF can be deployed with Azure Application Gateway, Azure Front Door, and Azure Content Delivery Network (CDN) services from Microsoft. WAF has features that are customized for each specific service.</a:t>
            </a:r>
          </a:p>
          <a:p>
            <a:pPr algn="l"/>
            <a:r>
              <a:rPr lang="en-US" b="0" i="0" dirty="0">
                <a:solidFill>
                  <a:srgbClr val="171717"/>
                </a:solidFill>
                <a:effectLst/>
                <a:latin typeface="Segoe UI" panose="020B0502040204020203" pitchFamily="34" charset="0"/>
              </a:rPr>
              <a:t>Use Azure WAF to achieve centralized protection for your web applications from common exploits and vulnerabilities.</a:t>
            </a:r>
          </a:p>
          <a:p>
            <a:pPr algn="l"/>
            <a:endParaRPr lang="en-US" b="0" i="0" dirty="0">
              <a:solidFill>
                <a:srgbClr val="171717"/>
              </a:solidFill>
              <a:effectLst/>
              <a:latin typeface="Segoe UI" panose="020B0502040204020203" pitchFamily="34" charset="0"/>
            </a:endParaRPr>
          </a:p>
          <a:p>
            <a:endParaRPr lang="en-US" altLang="zh-CN"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6375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b="1" i="0" dirty="0">
                <a:solidFill>
                  <a:srgbClr val="171717"/>
                </a:solidFill>
                <a:effectLst/>
                <a:latin typeface="Segoe UI Light" panose="020B0502040204020203" pitchFamily="34" charset="0"/>
                <a:cs typeface="Segoe UI Light" panose="020B0502040204020203" pitchFamily="34" charset="0"/>
              </a:rPr>
              <a:t>Encryption on Azure</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Azure Storage Service Encryption</a:t>
            </a:r>
            <a:r>
              <a:rPr lang="en-US" altLang="zh-CN" b="0" i="0" dirty="0">
                <a:solidFill>
                  <a:srgbClr val="171717"/>
                </a:solidFill>
                <a:effectLst/>
                <a:latin typeface="Segoe UI Light" panose="020B0502040204020203" pitchFamily="34" charset="0"/>
                <a:cs typeface="Segoe UI Light" panose="020B0502040204020203" pitchFamily="34" charset="0"/>
              </a:rPr>
              <a:t> helps to protect data at rest by automatically encrypting before persisting it to Azure-managed disks, Azure Blob Storage, Azure Files, or Azure Queue Storage, and decrypts the data before retrieval.</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Azure Disk Encryption</a:t>
            </a:r>
            <a:r>
              <a:rPr lang="en-US" altLang="zh-CN" b="0" i="0" dirty="0">
                <a:solidFill>
                  <a:srgbClr val="171717"/>
                </a:solidFill>
                <a:effectLst/>
                <a:latin typeface="Segoe UI Light" panose="020B0502040204020203" pitchFamily="34" charset="0"/>
                <a:cs typeface="Segoe UI Light" panose="020B0502040204020203" pitchFamily="34" charset="0"/>
              </a:rPr>
              <a:t> helps you encrypt Windows and Linux IaaS virtual machine disks. Azure Disk Encryption uses the industry-standard BitLocker feature of Windows and the dm-crypt feature of Linux to provide volume encryption for the OS and data disks.</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Transparent data encryption (TDE)</a:t>
            </a:r>
            <a:r>
              <a:rPr lang="en-US" altLang="zh-CN" b="0" i="0" dirty="0">
                <a:solidFill>
                  <a:srgbClr val="171717"/>
                </a:solidFill>
                <a:effectLst/>
                <a:latin typeface="Segoe UI Light" panose="020B0502040204020203" pitchFamily="34" charset="0"/>
                <a:cs typeface="Segoe UI Light" panose="020B0502040204020203" pitchFamily="34" charset="0"/>
              </a:rPr>
              <a:t> helps protect Azure SQL Database and Azure Data Warehouse against the threat of malicious activity. It performs real-time encryption and decryption of the database, associated backups, and transaction log files at rest without requiring changes to the application.</a:t>
            </a:r>
          </a:p>
          <a:p>
            <a:endParaRPr lang="en-US" altLang="zh-CN" dirty="0">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b="1" i="0" dirty="0">
                <a:solidFill>
                  <a:srgbClr val="171717"/>
                </a:solidFill>
                <a:effectLst/>
                <a:latin typeface="Segoe UI Light" panose="020B0502040204020203" pitchFamily="34" charset="0"/>
                <a:cs typeface="Segoe UI Light" panose="020B0502040204020203" pitchFamily="34" charset="0"/>
              </a:rPr>
              <a:t>What is Azure Key Vault?</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Secrets management</a:t>
            </a:r>
            <a:r>
              <a:rPr lang="en-US" altLang="zh-CN" b="0" i="0" dirty="0">
                <a:solidFill>
                  <a:srgbClr val="171717"/>
                </a:solidFill>
                <a:effectLst/>
                <a:latin typeface="Segoe UI Light" panose="020B0502040204020203" pitchFamily="34" charset="0"/>
                <a:cs typeface="Segoe UI Light" panose="020B0502040204020203" pitchFamily="34" charset="0"/>
              </a:rPr>
              <a:t>. You can use Key Vault to store securely and tightly control access to tokens, passwords, certificates, Application Programming Interface (API) keys, and other secrets.</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Key management</a:t>
            </a:r>
            <a:r>
              <a:rPr lang="en-US" altLang="zh-CN" b="0" i="0" dirty="0">
                <a:solidFill>
                  <a:srgbClr val="171717"/>
                </a:solidFill>
                <a:effectLst/>
                <a:latin typeface="Segoe UI Light" panose="020B0502040204020203" pitchFamily="34" charset="0"/>
                <a:cs typeface="Segoe UI Light" panose="020B0502040204020203" pitchFamily="34" charset="0"/>
              </a:rPr>
              <a:t>. You can use Key Vault as a key management solution. Key Vault makes it easier to create and control the encryption keys used to encrypt your data.</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Certificate management</a:t>
            </a:r>
            <a:r>
              <a:rPr lang="en-US" altLang="zh-CN" b="0" i="0" dirty="0">
                <a:solidFill>
                  <a:srgbClr val="171717"/>
                </a:solidFill>
                <a:effectLst/>
                <a:latin typeface="Segoe UI Light" panose="020B0502040204020203" pitchFamily="34" charset="0"/>
                <a:cs typeface="Segoe UI Light" panose="020B0502040204020203" pitchFamily="34" charset="0"/>
              </a:rPr>
              <a:t>. Key Vault lets you provision, manage, and deploy your public and private Secure Sockets Layer/ Transport Layer Security (SSL/ TLS) certificates for Azure, and internally connected, resources more easily.</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Store secrets backed by hardware security modules (HSMs)</a:t>
            </a:r>
            <a:r>
              <a:rPr lang="en-US" altLang="zh-CN" b="0" i="0" dirty="0">
                <a:solidFill>
                  <a:srgbClr val="171717"/>
                </a:solidFill>
                <a:effectLst/>
                <a:latin typeface="Segoe UI Light" panose="020B0502040204020203" pitchFamily="34" charset="0"/>
                <a:cs typeface="Segoe UI Light" panose="020B0502040204020203" pitchFamily="34" charset="0"/>
              </a:rPr>
              <a:t>. The secrets and keys can be protected either by software or by FIPS 140-2 Level 2 validated HSMs.</a:t>
            </a:r>
          </a:p>
          <a:p>
            <a:endParaRPr lang="en-US" altLang="zh-CN"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91042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zh-CN"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71717"/>
                </a:solidFill>
                <a:effectLst/>
                <a:latin typeface="Segoe UI Light" panose="020B0502040204020203" pitchFamily="34" charset="0"/>
                <a:cs typeface="Segoe UI Light" panose="020B0502040204020203" pitchFamily="34" charset="0"/>
              </a:rPr>
              <a:t>CSPM uses a combination of tools and services:</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Zero Trust-based access control</a:t>
            </a:r>
            <a:r>
              <a:rPr lang="en-US" altLang="zh-CN" b="0" i="0" dirty="0">
                <a:solidFill>
                  <a:srgbClr val="171717"/>
                </a:solidFill>
                <a:effectLst/>
                <a:latin typeface="Segoe UI Light" panose="020B0502040204020203" pitchFamily="34" charset="0"/>
                <a:cs typeface="Segoe UI Light" panose="020B0502040204020203" pitchFamily="34" charset="0"/>
              </a:rPr>
              <a:t>: Considers the active threat level during access control decisions.</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Real-time risk scoring</a:t>
            </a:r>
            <a:r>
              <a:rPr lang="en-US" altLang="zh-CN" b="0" i="0" dirty="0">
                <a:solidFill>
                  <a:srgbClr val="171717"/>
                </a:solidFill>
                <a:effectLst/>
                <a:latin typeface="Segoe UI Light" panose="020B0502040204020203" pitchFamily="34" charset="0"/>
                <a:cs typeface="Segoe UI Light" panose="020B0502040204020203" pitchFamily="34" charset="0"/>
              </a:rPr>
              <a:t>: To provide visibility into top risks.</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Threat and vulnerability management (TVM)</a:t>
            </a:r>
            <a:r>
              <a:rPr lang="en-US" altLang="zh-CN" b="0" i="0" dirty="0">
                <a:solidFill>
                  <a:srgbClr val="171717"/>
                </a:solidFill>
                <a:effectLst/>
                <a:latin typeface="Segoe UI Light" panose="020B0502040204020203" pitchFamily="34" charset="0"/>
                <a:cs typeface="Segoe UI Light" panose="020B0502040204020203" pitchFamily="34" charset="0"/>
              </a:rPr>
              <a:t>: Establishes a holistic view of the organization's attack surface and risk and integrates it into operations and engineering decision-making.</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Discover sharing risks</a:t>
            </a:r>
            <a:r>
              <a:rPr lang="en-US" altLang="zh-CN" b="0" i="0" dirty="0">
                <a:solidFill>
                  <a:srgbClr val="171717"/>
                </a:solidFill>
                <a:effectLst/>
                <a:latin typeface="Segoe UI Light" panose="020B0502040204020203" pitchFamily="34" charset="0"/>
                <a:cs typeface="Segoe UI Light" panose="020B0502040204020203" pitchFamily="34" charset="0"/>
              </a:rPr>
              <a:t>: To understand the data exposure of enterprise intellectual property, on sanctioned and unsanctioned cloud services.</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Technical policy</a:t>
            </a:r>
            <a:r>
              <a:rPr lang="en-US" altLang="zh-CN" b="0" i="0" dirty="0">
                <a:solidFill>
                  <a:srgbClr val="171717"/>
                </a:solidFill>
                <a:effectLst/>
                <a:latin typeface="Segoe UI Light" panose="020B0502040204020203" pitchFamily="34" charset="0"/>
                <a:cs typeface="Segoe UI Light" panose="020B0502040204020203" pitchFamily="34" charset="0"/>
              </a:rPr>
              <a:t>: Apply guardrails to audit and enforce the organization's standards and policies to technical systems.</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Threat modeling systems and architectures</a:t>
            </a:r>
            <a:r>
              <a:rPr lang="en-US" altLang="zh-CN" b="0" i="0" dirty="0">
                <a:solidFill>
                  <a:srgbClr val="171717"/>
                </a:solidFill>
                <a:effectLst/>
                <a:latin typeface="Segoe UI Light" panose="020B0502040204020203" pitchFamily="34" charset="0"/>
                <a:cs typeface="Segoe UI Light" panose="020B0502040204020203" pitchFamily="34" charset="0"/>
              </a:rPr>
              <a:t>: Used alongside other specific applications.</a:t>
            </a:r>
          </a:p>
          <a:p>
            <a:pPr algn="l"/>
            <a:endParaRPr lang="en-US" altLang="zh-CN" b="0" i="0" dirty="0">
              <a:effectLst/>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panose="020B0502040204020203" pitchFamily="34" charset="0"/>
              </a:rPr>
              <a:t>The main goal for a cloud security team working on posture management is to continuously report on and improve the organization's security posture by focusing on disrupting a potential attacker's return on investment (ROI).</a:t>
            </a:r>
          </a:p>
          <a:p>
            <a:pPr algn="l"/>
            <a:endParaRPr lang="en-US" altLang="zh-CN" b="0" i="0" dirty="0">
              <a:solidFill>
                <a:srgbClr val="171717"/>
              </a:solidFill>
              <a:effectLst/>
              <a:latin typeface="Segoe UI"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The function of CSPM in your organization might be spread across multiple teams, or there may be a dedicated team. CSPM can be useful to many teams in your organization: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Threat intelligence team</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Information technology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Compliance and risk management teams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Business leaders and SMEs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Security architecture and operations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Audit team</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Use CSPM to improve your cloud security management by assessing the environment, and automatically alerting security staff for vulnerabilities.</a:t>
            </a:r>
          </a:p>
          <a:p>
            <a:pPr algn="l"/>
            <a:endParaRPr lang="en-US" altLang="zh-CN"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71717"/>
                </a:solidFill>
                <a:effectLst/>
                <a:latin typeface="Segoe UI Light" panose="020B0502040204020203" pitchFamily="34" charset="0"/>
                <a:cs typeface="Segoe UI Light" panose="020B0502040204020203" pitchFamily="34" charset="0"/>
              </a:rPr>
              <a:t>Azure Security Center addresses the three most urgent security challenges: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Rapidly changing workloads</a:t>
            </a:r>
            <a:r>
              <a:rPr lang="en-US" altLang="zh-CN" b="0" i="0" dirty="0">
                <a:solidFill>
                  <a:srgbClr val="171717"/>
                </a:solidFill>
                <a:effectLst/>
                <a:latin typeface="Segoe UI Light" panose="020B0502040204020203" pitchFamily="34" charset="0"/>
                <a:cs typeface="Segoe UI Light" panose="020B0502040204020203" pitchFamily="34" charset="0"/>
              </a:rPr>
              <a:t>: As organizations empower users to do more, the challenge is to ensure that the ever-changing services people use and create meet your security standards and follow best practices.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Increasingly sophisticated attacks</a:t>
            </a:r>
            <a:r>
              <a:rPr lang="en-US" altLang="zh-CN" b="0" i="0" dirty="0">
                <a:solidFill>
                  <a:srgbClr val="171717"/>
                </a:solidFill>
                <a:effectLst/>
                <a:latin typeface="Segoe UI Light" panose="020B0502040204020203" pitchFamily="34" charset="0"/>
                <a:cs typeface="Segoe UI Light" panose="020B0502040204020203" pitchFamily="34" charset="0"/>
              </a:rPr>
              <a:t>: Wherever your work is situated, the attacks keep getting more sophisticated. Securing your public internet-facing services is essential; otherwise, you'll be even more vulnerable.</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Security skills are in short supply</a:t>
            </a:r>
            <a:r>
              <a:rPr lang="en-US" altLang="zh-CN" b="0" i="0" dirty="0">
                <a:solidFill>
                  <a:srgbClr val="171717"/>
                </a:solidFill>
                <a:effectLst/>
                <a:latin typeface="Segoe UI Light" panose="020B0502040204020203" pitchFamily="34" charset="0"/>
                <a:cs typeface="Segoe UI Light" panose="020B0502040204020203" pitchFamily="34" charset="0"/>
              </a:rPr>
              <a:t>: The number of security alerts and alerting systems far outnumbers the total of administrators who have the necessary background and experience to ensure your environments are protected.</a:t>
            </a:r>
          </a:p>
          <a:p>
            <a:pPr algn="l">
              <a:buFont typeface="Arial" panose="020B0604020202020204" pitchFamily="34" charset="0"/>
              <a:buChar char="•"/>
            </a:pPr>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To help protect against these challenges, Azure Security Center provides tools to:</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Strengthen your security posture</a:t>
            </a:r>
          </a:p>
          <a:p>
            <a:pPr algn="l"/>
            <a:r>
              <a:rPr lang="en-US" b="0" i="0" dirty="0">
                <a:solidFill>
                  <a:srgbClr val="171717"/>
                </a:solidFill>
                <a:effectLst/>
                <a:latin typeface="Segoe UI" panose="020B0502040204020203" pitchFamily="34" charset="0"/>
              </a:rPr>
              <a:t>You can improve your security posture using Azure Security Center to identify and perform hardening tasks across your machines, data services, and applications. With Azure Security Center, you can manage and enforce security policies to ensure compliance across your virtual machines, non-Azure servers, and Azure PaaS services.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Continuous assessment</a:t>
            </a:r>
          </a:p>
          <a:p>
            <a:pPr algn="l"/>
            <a:r>
              <a:rPr lang="en-US" b="0" i="0" dirty="0">
                <a:solidFill>
                  <a:srgbClr val="171717"/>
                </a:solidFill>
                <a:effectLst/>
                <a:latin typeface="Segoe UI" panose="020B0502040204020203" pitchFamily="34" charset="0"/>
              </a:rPr>
              <a:t>Azure Security Center brings continuous assessment of your entire estate, discovering and reporting whether new and existing resources and assets are configured according to security compliance requirements. You’ll get an ordered list of recommendations of what needs to be fixed to maintain maximum protection. Azure Security Center groups the recommendations into security controls and adds a secure score value to each control. This process is crucial in enabling you to prioritize security work.</a:t>
            </a:r>
          </a:p>
          <a:p>
            <a:pPr algn="l"/>
            <a:br>
              <a:rPr lang="en-US" dirty="0"/>
            </a:br>
            <a:r>
              <a:rPr lang="en-US" b="1" i="0" dirty="0">
                <a:solidFill>
                  <a:srgbClr val="171717"/>
                </a:solidFill>
                <a:effectLst/>
                <a:latin typeface="Segoe UI" panose="020B0502040204020203" pitchFamily="34" charset="0"/>
              </a:rPr>
              <a:t>Network map</a:t>
            </a:r>
          </a:p>
          <a:p>
            <a:pPr algn="l"/>
            <a:r>
              <a:rPr lang="en-US" b="0" i="0" dirty="0">
                <a:solidFill>
                  <a:srgbClr val="171717"/>
                </a:solidFill>
                <a:effectLst/>
                <a:latin typeface="Segoe UI" panose="020B0502040204020203" pitchFamily="34" charset="0"/>
              </a:rPr>
              <a:t>One of the most powerful Azure Security Center tools for continuously monitoring the security status of your network is the network map. Use the map to look at the topology of your workloads, so you can see if each node is properly configured. You'll see how your nodes are connected, which helps you block unwanted connections that could potentially make it easier for an attacker to creep along your network.</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Protect against threats</a:t>
            </a:r>
          </a:p>
          <a:p>
            <a:pPr algn="l"/>
            <a:r>
              <a:rPr lang="en-US" b="0" i="0" dirty="0">
                <a:solidFill>
                  <a:srgbClr val="171717"/>
                </a:solidFill>
                <a:effectLst/>
                <a:latin typeface="Segoe UI" panose="020B0502040204020203" pitchFamily="34" charset="0"/>
              </a:rPr>
              <a:t>With Azure Security Center’s threat protection, you can detect and prevent threats on infrastructure as a service (IaaS), non-Azure servers, and platform as a service (PaaS). It comes with these features: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Integration with Microsoft Defender</a:t>
            </a:r>
            <a:r>
              <a:rPr lang="en-US" b="0" i="0" dirty="0">
                <a:solidFill>
                  <a:srgbClr val="171717"/>
                </a:solidFill>
                <a:effectLst/>
                <a:latin typeface="Segoe UI" panose="020B0502040204020203" pitchFamily="34" charset="0"/>
              </a:rPr>
              <a:t>:  Azure Security Center natively integrates with Microsoft Defender for Endpoint.</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Protect PaaS</a:t>
            </a:r>
            <a:r>
              <a:rPr lang="en-US" b="0" i="0" dirty="0">
                <a:solidFill>
                  <a:srgbClr val="171717"/>
                </a:solidFill>
                <a:effectLst/>
                <a:latin typeface="Segoe UI" panose="020B0502040204020203" pitchFamily="34" charset="0"/>
              </a:rPr>
              <a:t>: Azure Security Center helps you detect threats across Azure PaaS services. You can detect threats targeting Azure services, including Azure App Service, Azure SQL, Azure Storage Account, and more data services.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Block brute force attacks</a:t>
            </a:r>
            <a:r>
              <a:rPr lang="en-US" b="0" i="0" dirty="0">
                <a:solidFill>
                  <a:srgbClr val="171717"/>
                </a:solidFill>
                <a:effectLst/>
                <a:latin typeface="Segoe UI" panose="020B0502040204020203" pitchFamily="34" charset="0"/>
              </a:rPr>
              <a:t>: By reducing access to virtual machine ports, using the just-in-time VM access, you can harden your network by preventing unnecessary access.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Protect data services</a:t>
            </a:r>
            <a:r>
              <a:rPr lang="en-US" b="0" i="0" dirty="0">
                <a:solidFill>
                  <a:srgbClr val="171717"/>
                </a:solidFill>
                <a:effectLst/>
                <a:latin typeface="Segoe UI" panose="020B0502040204020203" pitchFamily="34" charset="0"/>
              </a:rPr>
              <a:t>: Get assessments for potential vulnerabilities across Azure SQL and Storage services and recommendations for mitigating them.</a:t>
            </a:r>
          </a:p>
          <a:p>
            <a:pPr algn="l"/>
            <a:r>
              <a:rPr lang="en-US" b="0" i="0" dirty="0">
                <a:solidFill>
                  <a:srgbClr val="171717"/>
                </a:solidFill>
                <a:effectLst/>
                <a:latin typeface="Segoe UI" panose="020B0502040204020203" pitchFamily="34" charset="0"/>
              </a:rPr>
              <a:t>Azure Security Center's threat protection automatically correlates alerts in your environment based on cyber kill-chain analysis. It helps you to better understand the full story of an attack campaign, where it started and the impact it had on your resources.</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Get secure faster</a:t>
            </a:r>
          </a:p>
          <a:p>
            <a:pPr algn="l"/>
            <a:r>
              <a:rPr lang="en-US" b="0" i="0" dirty="0">
                <a:solidFill>
                  <a:srgbClr val="171717"/>
                </a:solidFill>
                <a:effectLst/>
                <a:latin typeface="Segoe UI" panose="020B0502040204020203" pitchFamily="34" charset="0"/>
              </a:rPr>
              <a:t>With Azure Security Center, organizations can get secure faster through integration with other Microsoft security solutions. Also, integration with Azure and its resources means you'll pull together a complete security story involving Azure Policy and built-in Azure Security Center policies across all your Azure resources. You then ensure that the whole thing is automatically applied to newly discovered resources as you create them in Azure.</a:t>
            </a:r>
          </a:p>
          <a:p>
            <a:endParaRPr lang="en-US" altLang="zh-CN" b="0" i="0" dirty="0">
              <a:solidFill>
                <a:srgbClr val="171717"/>
              </a:solidFill>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19431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Azure Security Center continually assesses your resources, subscriptions, and organization for security issues. It then aggregates all the findings into a single score so you can quickly see your current security situation: the higher the score, the lower the identified risk level.</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secure score is shown in the Azure portal pages as a percentage value. The underlying values are also clearly presented.</a:t>
            </a:r>
          </a:p>
          <a:p>
            <a:pPr algn="l"/>
            <a:endParaRPr lang="en-US" altLang="zh-CN" b="0" i="0" dirty="0">
              <a:solidFill>
                <a:srgbClr val="171717"/>
              </a:solidFill>
              <a:effectLst/>
              <a:latin typeface="Segoe UI"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To increase your security and raise your score, review Azure Security Center's recommendations page for the outstanding actions necessary. Each recommendation includes instructions to help you remediate the specific issue.</a:t>
            </a:r>
            <a:endParaRPr lang="en-US" altLang="zh-CN" b="1" i="0" dirty="0">
              <a:solidFill>
                <a:srgbClr val="171717"/>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b="1" i="0" dirty="0">
              <a:solidFill>
                <a:srgbClr val="171717"/>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b="1" i="0" dirty="0">
                <a:solidFill>
                  <a:srgbClr val="171717"/>
                </a:solidFill>
                <a:effectLst/>
                <a:latin typeface="Segoe UI Light" panose="020B0502040204020203" pitchFamily="34" charset="0"/>
                <a:cs typeface="Segoe UI Light" panose="020B0502040204020203" pitchFamily="34" charset="0"/>
              </a:rPr>
              <a:t>How is the security score calculated?</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Every control in the recommendations list shows the potential secure score increase if you address the underlying problem. To get every possible security control point, all your resources must follow each security recommendation within the security control. For example, Azure Security Center has multiple recommendations for how to secure your management ports. You must remediate them all to make a difference to your secure score.</a:t>
            </a:r>
          </a:p>
          <a:p>
            <a:pPr algn="l"/>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The maximum score for this control, </a:t>
            </a:r>
            <a:r>
              <a:rPr lang="en-US" altLang="zh-CN" b="0" i="1" dirty="0">
                <a:solidFill>
                  <a:srgbClr val="171717"/>
                </a:solidFill>
                <a:effectLst/>
                <a:latin typeface="Segoe UI Light" panose="020B0502040204020203" pitchFamily="34" charset="0"/>
                <a:cs typeface="Segoe UI Light" panose="020B0502040204020203" pitchFamily="34" charset="0"/>
              </a:rPr>
              <a:t>Apply system updates</a:t>
            </a:r>
            <a:r>
              <a:rPr lang="en-US" altLang="zh-CN" b="0" i="0" dirty="0">
                <a:solidFill>
                  <a:srgbClr val="171717"/>
                </a:solidFill>
                <a:effectLst/>
                <a:latin typeface="Segoe UI Light" panose="020B0502040204020203" pitchFamily="34" charset="0"/>
                <a:cs typeface="Segoe UI Light" panose="020B0502040204020203" pitchFamily="34" charset="0"/>
              </a:rPr>
              <a:t>, is always 6. In this example, there are 50 resources. Divide the maximum score by 50, and the result is that every resource contributes 0.12 points.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Potential increase</a:t>
            </a:r>
            <a:r>
              <a:rPr lang="en-US" altLang="zh-CN" b="0" i="0" dirty="0">
                <a:solidFill>
                  <a:srgbClr val="171717"/>
                </a:solidFill>
                <a:effectLst/>
                <a:latin typeface="Segoe UI Light" panose="020B0502040204020203" pitchFamily="34" charset="0"/>
                <a:cs typeface="Segoe UI Light" panose="020B0502040204020203" pitchFamily="34" charset="0"/>
              </a:rPr>
              <a:t> (0.12 x 8 unhealthy resources = 0.96): The remaining points available to you within the control. If you remediate all the recommendations, your score will increase by 2 percent (in this case, 0.96 points rounded up to 1 point).</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Current score</a:t>
            </a:r>
            <a:r>
              <a:rPr lang="en-US" altLang="zh-CN" b="0" i="0" dirty="0">
                <a:solidFill>
                  <a:srgbClr val="171717"/>
                </a:solidFill>
                <a:effectLst/>
                <a:latin typeface="Segoe UI Light" panose="020B0502040204020203" pitchFamily="34" charset="0"/>
                <a:cs typeface="Segoe UI Light" panose="020B0502040204020203" pitchFamily="34" charset="0"/>
              </a:rPr>
              <a:t> (0.12 x 42 healthy resources = 5.04): The current score for this control. Each control contributes to the total score. In this example, the control is contributing 5.04 points to the current secure total.</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Max score</a:t>
            </a:r>
            <a:r>
              <a:rPr lang="en-US" altLang="zh-CN" b="0" i="0" dirty="0">
                <a:solidFill>
                  <a:srgbClr val="171717"/>
                </a:solidFill>
                <a:effectLst/>
                <a:latin typeface="Segoe UI Light" panose="020B0502040204020203" pitchFamily="34" charset="0"/>
                <a:cs typeface="Segoe UI Light" panose="020B0502040204020203" pitchFamily="34" charset="0"/>
              </a:rPr>
              <a:t>: The maximum number of points you can gain by completing all recommendations within a control. The maximum score for a control indicates its relative significance. Use the max score values to triage the issues to work on first.</a:t>
            </a:r>
          </a:p>
          <a:p>
            <a:endParaRPr lang="en-US" dirty="0"/>
          </a:p>
          <a:p>
            <a:pPr algn="l"/>
            <a:r>
              <a:rPr lang="en-US" b="1" i="0" dirty="0">
                <a:solidFill>
                  <a:srgbClr val="171717"/>
                </a:solidFill>
                <a:effectLst/>
                <a:latin typeface="Segoe UI" panose="020B0502040204020203" pitchFamily="34" charset="0"/>
              </a:rPr>
              <a:t>Improve your secure score</a:t>
            </a:r>
          </a:p>
          <a:p>
            <a:pPr algn="l"/>
            <a:r>
              <a:rPr lang="en-US" b="0" i="0" dirty="0">
                <a:solidFill>
                  <a:srgbClr val="171717"/>
                </a:solidFill>
                <a:effectLst/>
                <a:latin typeface="Segoe UI" panose="020B0502040204020203" pitchFamily="34" charset="0"/>
              </a:rPr>
              <a:t>To improve your secure score, remediate security recommendations from your recommendations list. You can manually remediate each recommendation for every resource or, by using the Quick Fix! option when available, apply remediation for a recommendation to a group of resources.</a:t>
            </a:r>
          </a:p>
          <a:p>
            <a:pPr algn="l"/>
            <a:r>
              <a:rPr lang="en-US" b="0" i="0" dirty="0">
                <a:solidFill>
                  <a:srgbClr val="171717"/>
                </a:solidFill>
                <a:effectLst/>
                <a:latin typeface="Segoe UI" panose="020B0502040204020203" pitchFamily="34" charset="0"/>
              </a:rPr>
              <a:t>Use secure score to monitor your security posture, and easily implement actions to improve it.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86685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demo script in GitHub</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17</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71717"/>
                </a:solidFill>
                <a:effectLst/>
                <a:latin typeface="Segoe UI Light" panose="020B0502040204020203" pitchFamily="34" charset="0"/>
                <a:cs typeface="Segoe UI Light" panose="020B0502040204020203" pitchFamily="34" charset="0"/>
              </a:rPr>
              <a:t>Azure Defender is a built-in tool that provides threat protection for workloads running in Azure, on-premises, and other clouds. Azure Defender is the leading Microsoft extended detection and response (XDR) solution for threat protection. Integrated with Azure Security Center, Azure Defender protects your hybrid data, cloud-native services and servers, and integrates with your existing security workflows.</a:t>
            </a:r>
          </a:p>
          <a:p>
            <a:pPr algn="l"/>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Built-in policies come with each Azure Defender plan, and you can add custom policies and initiatives. Also, you can add regulatory standards, such as NIST and Azure CIS, and the Azure Security Benchmark for a truly customized view of your compliance.</a:t>
            </a:r>
          </a:p>
          <a:p>
            <a:pPr algn="l"/>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You'll find the Azure Defender dashboard in Azure Security Center. It provides visibility and control of your organization's cloud workload protection (CWP) features across the network.</a:t>
            </a:r>
          </a:p>
          <a:p>
            <a:pPr algn="l"/>
            <a:endParaRPr lang="en-US" altLang="zh-CN" b="1" i="0" dirty="0">
              <a:solidFill>
                <a:srgbClr val="171717"/>
              </a:solidFill>
              <a:effectLst/>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Scope of Azure Defender</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Azure Defender comes with several different plans that can be enabled separately and will run simultaneously to provide a comprehensive defense for compute, data, and service layers in your environment. The Azure Defender plans you can select from are:</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Azure Defender for servers</a:t>
            </a:r>
            <a:r>
              <a:rPr lang="en-US" altLang="zh-CN" b="0" i="0" dirty="0">
                <a:solidFill>
                  <a:srgbClr val="171717"/>
                </a:solidFill>
                <a:effectLst/>
                <a:latin typeface="Segoe UI Light" panose="020B0502040204020203" pitchFamily="34" charset="0"/>
                <a:cs typeface="Segoe UI Light" panose="020B0502040204020203" pitchFamily="34" charset="0"/>
              </a:rPr>
              <a:t> adds threat detection and advanced defenses for your Windows and Linux machines.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Azure Defender for App Service</a:t>
            </a:r>
            <a:r>
              <a:rPr lang="en-US" altLang="zh-CN" b="0" i="0" dirty="0">
                <a:solidFill>
                  <a:srgbClr val="171717"/>
                </a:solidFill>
                <a:effectLst/>
                <a:latin typeface="Segoe UI Light" panose="020B0502040204020203" pitchFamily="34" charset="0"/>
                <a:cs typeface="Segoe UI Light" panose="020B0502040204020203" pitchFamily="34" charset="0"/>
              </a:rPr>
              <a:t> uses the cloud scale to identify attacks targeting applications running over App Service.</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Azure Defender for Storage</a:t>
            </a:r>
            <a:r>
              <a:rPr lang="en-US" altLang="zh-CN" b="0" i="0" dirty="0">
                <a:solidFill>
                  <a:srgbClr val="171717"/>
                </a:solidFill>
                <a:effectLst/>
                <a:latin typeface="Segoe UI Light" panose="020B0502040204020203" pitchFamily="34" charset="0"/>
                <a:cs typeface="Segoe UI Light" panose="020B0502040204020203" pitchFamily="34" charset="0"/>
              </a:rPr>
              <a:t> detects potentially harmful activity on your Azure Storage accounts. Data can be protected, whether stored as blob containers, file shares, or data lakes.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Azure Defender for SQL</a:t>
            </a:r>
            <a:r>
              <a:rPr lang="en-US" altLang="zh-CN" b="0" i="0" dirty="0">
                <a:solidFill>
                  <a:srgbClr val="171717"/>
                </a:solidFill>
                <a:effectLst/>
                <a:latin typeface="Segoe UI Light" panose="020B0502040204020203" pitchFamily="34" charset="0"/>
                <a:cs typeface="Segoe UI Light" panose="020B0502040204020203" pitchFamily="34" charset="0"/>
              </a:rPr>
              <a:t> extends Azure Security Center's data security package to secure your databases and their data wherever they're located.</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Azure Defender for Kubernetes</a:t>
            </a:r>
            <a:r>
              <a:rPr lang="en-US" altLang="zh-CN" b="0" i="0" dirty="0">
                <a:solidFill>
                  <a:srgbClr val="171717"/>
                </a:solidFill>
                <a:effectLst/>
                <a:latin typeface="Segoe UI Light" panose="020B0502040204020203" pitchFamily="34" charset="0"/>
                <a:cs typeface="Segoe UI Light" panose="020B0502040204020203" pitchFamily="34" charset="0"/>
              </a:rPr>
              <a:t> provides the best cloud-native Kubernetes security environment hardening, workload protection, and run-time protection.</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Azure Defender for container registries</a:t>
            </a:r>
            <a:r>
              <a:rPr lang="en-US" altLang="zh-CN" b="0" i="0" dirty="0">
                <a:solidFill>
                  <a:srgbClr val="171717"/>
                </a:solidFill>
                <a:effectLst/>
                <a:latin typeface="Segoe UI Light" panose="020B0502040204020203" pitchFamily="34" charset="0"/>
                <a:cs typeface="Segoe UI Light" panose="020B0502040204020203" pitchFamily="34" charset="0"/>
              </a:rPr>
              <a:t> protects all the Azure Resource Manager based registries in your subscription. Azure Defender scans all images pushed to the registry, or imported into the registry, or any images pulled within the last 30 days.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Azure Defender for Key Vault</a:t>
            </a:r>
            <a:r>
              <a:rPr lang="en-US" altLang="zh-CN" b="0" i="0" dirty="0">
                <a:solidFill>
                  <a:srgbClr val="171717"/>
                </a:solidFill>
                <a:effectLst/>
                <a:latin typeface="Segoe UI Light" panose="020B0502040204020203" pitchFamily="34" charset="0"/>
                <a:cs typeface="Segoe UI Light" panose="020B0502040204020203" pitchFamily="34" charset="0"/>
              </a:rPr>
              <a:t> is Azure-native, advanced threat protection for Azure Key Vault, providing an extra layer of security intelligence.</a:t>
            </a:r>
          </a:p>
          <a:p>
            <a:pPr algn="l"/>
            <a:endParaRPr lang="en-US" dirty="0">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panose="020B0502040204020203" pitchFamily="34" charset="0"/>
              </a:rPr>
              <a:t>Hybrid cloud protection</a:t>
            </a:r>
          </a:p>
          <a:p>
            <a:pPr algn="l"/>
            <a:r>
              <a:rPr lang="en-US" b="0" i="0" dirty="0">
                <a:solidFill>
                  <a:srgbClr val="171717"/>
                </a:solidFill>
                <a:effectLst/>
                <a:latin typeface="Segoe UI" panose="020B0502040204020203" pitchFamily="34" charset="0"/>
              </a:rPr>
              <a:t>You can defend your Azure environment, and add Azure Defender capabilities to the hybrid cloud environment:</a:t>
            </a:r>
          </a:p>
          <a:p>
            <a:pPr algn="l">
              <a:buFont typeface="Arial" panose="020B0604020202020204" pitchFamily="34" charset="0"/>
              <a:buChar char="•"/>
            </a:pPr>
            <a:r>
              <a:rPr lang="en-US" b="0" i="0" dirty="0">
                <a:solidFill>
                  <a:srgbClr val="171717"/>
                </a:solidFill>
                <a:effectLst/>
                <a:latin typeface="Segoe UI" panose="020B0502040204020203" pitchFamily="34" charset="0"/>
              </a:rPr>
              <a:t>Protect your non-Azure servers.</a:t>
            </a:r>
          </a:p>
          <a:p>
            <a:pPr algn="l">
              <a:buFont typeface="Arial" panose="020B0604020202020204" pitchFamily="34" charset="0"/>
              <a:buChar char="•"/>
            </a:pPr>
            <a:r>
              <a:rPr lang="en-US" b="0" i="0" dirty="0">
                <a:solidFill>
                  <a:srgbClr val="171717"/>
                </a:solidFill>
                <a:effectLst/>
                <a:latin typeface="Segoe UI" panose="020B0502040204020203" pitchFamily="34" charset="0"/>
              </a:rPr>
              <a:t>Protect your virtual machines in other clouds (such as AWS and GCP).</a:t>
            </a:r>
          </a:p>
          <a:p>
            <a:pPr algn="l"/>
            <a:r>
              <a:rPr lang="en-US" b="0" i="0" dirty="0">
                <a:solidFill>
                  <a:srgbClr val="171717"/>
                </a:solidFill>
                <a:effectLst/>
                <a:latin typeface="Segoe UI" panose="020B0502040204020203" pitchFamily="34" charset="0"/>
              </a:rPr>
              <a:t>To focus on what matters most, you can customize threat intelligence and prioritize alerts according to your specific environment.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Azure Defender alerts</a:t>
            </a:r>
          </a:p>
          <a:p>
            <a:pPr algn="l"/>
            <a:r>
              <a:rPr lang="en-US" b="0" i="0" dirty="0">
                <a:solidFill>
                  <a:srgbClr val="171717"/>
                </a:solidFill>
                <a:effectLst/>
                <a:latin typeface="Segoe UI" panose="020B0502040204020203" pitchFamily="34" charset="0"/>
              </a:rPr>
              <a:t>When Azure Defender detects a threat in any area of your environment, it generates an alert. These alerts describe details of the affected resources, suggested remediation steps, and in some cases, an option to trigger a logic app in response. The alerts can also be exported into Azure Sentinel.</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Advanced protection</a:t>
            </a:r>
          </a:p>
          <a:p>
            <a:pPr algn="l"/>
            <a:r>
              <a:rPr lang="en-US" b="0" i="0" dirty="0">
                <a:solidFill>
                  <a:srgbClr val="171717"/>
                </a:solidFill>
                <a:effectLst/>
                <a:latin typeface="Segoe UI" panose="020B0502040204020203" pitchFamily="34" charset="0"/>
              </a:rPr>
              <a:t>Azure Defender uses advanced analytics for tailored recommendations as they relate to your resources. These analytics might include securing the management ports of your VMs with just-in-time access and adaptive application controls to create allow lists for what apps should and shouldn't run on your machines.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Vulnerability assessment</a:t>
            </a:r>
          </a:p>
          <a:p>
            <a:pPr algn="l"/>
            <a:r>
              <a:rPr lang="en-US" b="0" i="0" dirty="0">
                <a:solidFill>
                  <a:srgbClr val="171717"/>
                </a:solidFill>
                <a:effectLst/>
                <a:latin typeface="Segoe UI" panose="020B0502040204020203" pitchFamily="34" charset="0"/>
              </a:rPr>
              <a:t>Azure Defender includes vulnerability scanning for your virtual machines and container registries. Review the findings from these vulnerability scanners and respond to them all from within Azure Security Center.</a:t>
            </a:r>
          </a:p>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20969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171717"/>
                </a:solidFill>
                <a:effectLst/>
                <a:latin typeface="Segoe UI" panose="020B0502040204020203" pitchFamily="34" charset="0"/>
              </a:rPr>
              <a:t>CIS benchmarks have been used with Azure security services and tools to make security and compliance easier for customer applications running on Azure services. Every service comes with a baseline that's already designed to help provide security for most common-use cases. These baselines also provide a consistent experience when securing your environment.</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benchmark contains security recommendations for a specific technology, such as Azure. The recommendations are categorized by the control to which they belong. The Azure Security Benchmark (ASB) provides prescriptive best practices and recommendations to help improve the security of workloads, data, and services on Azure.</a:t>
            </a:r>
          </a:p>
          <a:p>
            <a:pPr algn="l"/>
            <a:r>
              <a:rPr lang="en-US" b="0" i="0" dirty="0">
                <a:solidFill>
                  <a:srgbClr val="171717"/>
                </a:solidFill>
                <a:effectLst/>
                <a:latin typeface="Segoe UI" panose="020B0502040204020203" pitchFamily="34" charset="0"/>
              </a:rPr>
              <a:t>The ASB focuses on cloud-centric control areas. These controls are consistent with well-known security benchmarks, such as those described by the CIS. The areas covered include network security, identity management, posture and vulnerability management, and endpoint security.</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Each recommendation includes the following information:</a:t>
            </a:r>
          </a:p>
          <a:p>
            <a:pPr algn="l">
              <a:buFont typeface="Arial" panose="020B0604020202020204" pitchFamily="34" charset="0"/>
              <a:buChar char="•"/>
            </a:pPr>
            <a:r>
              <a:rPr lang="en-US" b="1" i="0" dirty="0">
                <a:solidFill>
                  <a:srgbClr val="171717"/>
                </a:solidFill>
                <a:effectLst/>
                <a:latin typeface="Segoe UI" panose="020B0502040204020203" pitchFamily="34" charset="0"/>
              </a:rPr>
              <a:t>Azure ID</a:t>
            </a:r>
            <a:r>
              <a:rPr lang="en-US" b="0" i="0" dirty="0">
                <a:solidFill>
                  <a:srgbClr val="171717"/>
                </a:solidFill>
                <a:effectLst/>
                <a:latin typeface="Segoe UI" panose="020B0502040204020203" pitchFamily="34" charset="0"/>
              </a:rPr>
              <a:t>: The Azure Security Benchmark ID that corresponds to the recommendation.</a:t>
            </a:r>
          </a:p>
          <a:p>
            <a:pPr algn="l">
              <a:buFont typeface="Arial" panose="020B0604020202020204" pitchFamily="34" charset="0"/>
              <a:buChar char="•"/>
            </a:pPr>
            <a:r>
              <a:rPr lang="en-US" b="1" i="0" dirty="0">
                <a:solidFill>
                  <a:srgbClr val="171717"/>
                </a:solidFill>
                <a:effectLst/>
                <a:latin typeface="Segoe UI" panose="020B0502040204020203" pitchFamily="34" charset="0"/>
              </a:rPr>
              <a:t>Recommendation</a:t>
            </a:r>
            <a:r>
              <a:rPr lang="en-US" b="0" i="0" dirty="0">
                <a:solidFill>
                  <a:srgbClr val="171717"/>
                </a:solidFill>
                <a:effectLst/>
                <a:latin typeface="Segoe UI" panose="020B0502040204020203" pitchFamily="34" charset="0"/>
              </a:rPr>
              <a:t>: The recommendation provides a high-level description of the control.</a:t>
            </a:r>
          </a:p>
          <a:p>
            <a:pPr algn="l">
              <a:buFont typeface="Arial" panose="020B0604020202020204" pitchFamily="34" charset="0"/>
              <a:buChar char="•"/>
            </a:pPr>
            <a:r>
              <a:rPr lang="en-US" b="1" i="0" dirty="0">
                <a:solidFill>
                  <a:srgbClr val="171717"/>
                </a:solidFill>
                <a:effectLst/>
                <a:latin typeface="Segoe UI" panose="020B0502040204020203" pitchFamily="34" charset="0"/>
              </a:rPr>
              <a:t>Guidance</a:t>
            </a:r>
            <a:r>
              <a:rPr lang="en-US" b="0" i="0" dirty="0">
                <a:solidFill>
                  <a:srgbClr val="171717"/>
                </a:solidFill>
                <a:effectLst/>
                <a:latin typeface="Segoe UI" panose="020B0502040204020203" pitchFamily="34" charset="0"/>
              </a:rPr>
              <a:t>: The rationale for the recommendation and links to guidance on how to implement it.</a:t>
            </a:r>
          </a:p>
          <a:p>
            <a:pPr algn="l">
              <a:buFont typeface="Arial" panose="020B0604020202020204" pitchFamily="34" charset="0"/>
              <a:buChar char="•"/>
            </a:pPr>
            <a:r>
              <a:rPr lang="en-US" b="1" i="0" dirty="0">
                <a:solidFill>
                  <a:srgbClr val="171717"/>
                </a:solidFill>
                <a:effectLst/>
                <a:latin typeface="Segoe UI" panose="020B0502040204020203" pitchFamily="34" charset="0"/>
              </a:rPr>
              <a:t>Responsibility</a:t>
            </a:r>
            <a:r>
              <a:rPr lang="en-US" b="0" i="0" dirty="0">
                <a:solidFill>
                  <a:srgbClr val="171717"/>
                </a:solidFill>
                <a:effectLst/>
                <a:latin typeface="Segoe UI" panose="020B0502040204020203" pitchFamily="34" charset="0"/>
              </a:rPr>
              <a:t>: Who is responsible for implementing the control? Possible scenarios are customer responsibility, Microsoft responsibility, or shared responsibility.</a:t>
            </a:r>
          </a:p>
          <a:p>
            <a:pPr algn="l">
              <a:buFont typeface="Arial" panose="020B0604020202020204" pitchFamily="34" charset="0"/>
              <a:buChar char="•"/>
            </a:pPr>
            <a:r>
              <a:rPr lang="en-US" b="1" i="0" dirty="0">
                <a:solidFill>
                  <a:srgbClr val="171717"/>
                </a:solidFill>
                <a:effectLst/>
                <a:latin typeface="Segoe UI" panose="020B0502040204020203" pitchFamily="34" charset="0"/>
              </a:rPr>
              <a:t>Azure Security Center monitoring</a:t>
            </a:r>
            <a:r>
              <a:rPr lang="en-US" b="0" i="0" dirty="0">
                <a:solidFill>
                  <a:srgbClr val="171717"/>
                </a:solidFill>
                <a:effectLst/>
                <a:latin typeface="Segoe UI" panose="020B0502040204020203" pitchFamily="34" charset="0"/>
              </a:rPr>
              <a:t>: Does Azure Security Center monitor the control?</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All recommendations, including the ones that don't apply to this specific service, appear in the baseline to provide a complete picture of how the Azure Security Benchmark relates to each service.</a:t>
            </a:r>
          </a:p>
          <a:p>
            <a:pPr algn="l"/>
            <a:r>
              <a:rPr lang="en-US" b="0" i="0" dirty="0">
                <a:solidFill>
                  <a:srgbClr val="171717"/>
                </a:solidFill>
                <a:effectLst/>
                <a:latin typeface="Segoe UI" panose="020B0502040204020203" pitchFamily="34" charset="0"/>
              </a:rPr>
              <a:t>Security baselines are included for many Azure services, including Azure security baseline for Security Center.</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endParaRPr lang="en-US" altLang="zh-CN" b="1" i="0" dirty="0">
              <a:solidFill>
                <a:srgbClr val="171717"/>
              </a:solidFill>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4831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effectLst/>
                <a:latin typeface="Segoe UI Light" panose="020B0502040204020203" pitchFamily="34" charset="0"/>
                <a:cs typeface="Segoe UI Light" panose="020B0502040204020203" pitchFamily="34" charset="0"/>
              </a:rPr>
              <a:t>Every organization, whatever its size, is susceptible to security threats and attacks. Being able to collect data to gain visibility into your digital estate and detect, investigate, and respond to threats is central to any network security strategy.</a:t>
            </a:r>
          </a:p>
          <a:p>
            <a:pPr algn="l"/>
            <a:r>
              <a:rPr lang="en-US" altLang="zh-CN" b="0" i="0" dirty="0">
                <a:effectLst/>
                <a:latin typeface="Segoe UI Light" panose="020B0502040204020203" pitchFamily="34" charset="0"/>
                <a:cs typeface="Segoe UI Light" panose="020B0502040204020203" pitchFamily="34" charset="0"/>
              </a:rPr>
              <a:t>In this module, you’ll learn about the different security defenses that are available to protect your company’s digital estate. You’ll explore how Azure Sentinel provides a single solution for alert detection, threat visibility, proactive hunting, and threat response. Finally, you'll have a high-level understanding of Azure Sentinel costs.</a:t>
            </a:r>
          </a:p>
          <a:p>
            <a:pPr algn="l"/>
            <a:endParaRPr lang="en-US" altLang="zh-CN"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71717"/>
                </a:solidFill>
                <a:effectLst/>
                <a:latin typeface="Segoe UI Light" panose="020B0502040204020203" pitchFamily="34" charset="0"/>
                <a:cs typeface="Segoe UI Light" panose="020B0502040204020203" pitchFamily="34" charset="0"/>
              </a:rPr>
              <a:t>Protecting an organization’s estate, resources, assets, and data from security breaches and attacks is an ongoing and escalating challenge. Recently, the business world changed almost overnight as large numbers of staff switched to remote working, creating an exploitable window for cybercriminals. IT departments rushed to patch and strengthen their staff’s devices and their access to company assets and resources.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Cybercriminals will often escalate their activity in times of national or global crisis, looking to exploit the situation and find ways into your organization. Having a resilient and robust, industry-standard set of tools can help mitigate and prevent these exploits. Security incident and event management (SIEM), security orchestration automated response (SOAR), and extended detection and response (XDR) provide excellent security insights and security automation that can enhance an organization's network security perimeter.</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Here, you’ll gain a general understanding of the Azure tools that support SIEM, SOAR, and XDR in protecting your network's security perimeter.</a:t>
            </a:r>
          </a:p>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20969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71717"/>
                </a:solidFill>
                <a:effectLst/>
                <a:latin typeface="Segoe UI Light" panose="020B0502040204020203" pitchFamily="34" charset="0"/>
                <a:cs typeface="Segoe UI Light" panose="020B0502040204020203" pitchFamily="34" charset="0"/>
              </a:rPr>
              <a:t>This diagram shows the end-to-end functionality of Azure Sentinel.</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Collect</a:t>
            </a:r>
            <a:r>
              <a:rPr lang="en-US" altLang="zh-CN" b="0" i="0" dirty="0">
                <a:solidFill>
                  <a:srgbClr val="171717"/>
                </a:solidFill>
                <a:effectLst/>
                <a:latin typeface="Segoe UI Light" panose="020B0502040204020203" pitchFamily="34" charset="0"/>
                <a:cs typeface="Segoe UI Light" panose="020B0502040204020203" pitchFamily="34" charset="0"/>
              </a:rPr>
              <a:t> data at cloud scale across all users, devices, applications, and infrastructure, both on-premises and in multiple clouds.</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Detect</a:t>
            </a:r>
            <a:r>
              <a:rPr lang="en-US" altLang="zh-CN" b="0" i="0" dirty="0">
                <a:solidFill>
                  <a:srgbClr val="171717"/>
                </a:solidFill>
                <a:effectLst/>
                <a:latin typeface="Segoe UI Light" panose="020B0502040204020203" pitchFamily="34" charset="0"/>
                <a:cs typeface="Segoe UI Light" panose="020B0502040204020203" pitchFamily="34" charset="0"/>
              </a:rPr>
              <a:t> previously uncovered threats and minimize false positives using analytics and unparalleled threat intelligence.</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Investigate</a:t>
            </a:r>
            <a:r>
              <a:rPr lang="en-US" altLang="zh-CN" b="0" i="0" dirty="0">
                <a:solidFill>
                  <a:srgbClr val="171717"/>
                </a:solidFill>
                <a:effectLst/>
                <a:latin typeface="Segoe UI Light" panose="020B0502040204020203" pitchFamily="34" charset="0"/>
                <a:cs typeface="Segoe UI Light" panose="020B0502040204020203" pitchFamily="34" charset="0"/>
              </a:rPr>
              <a:t> threats with AI and hunt suspicious activities at scale, tapping into decades of cybersecurity work at Microsoft.</a:t>
            </a:r>
          </a:p>
          <a:p>
            <a:pPr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Respond</a:t>
            </a:r>
            <a:r>
              <a:rPr lang="en-US" altLang="zh-CN" b="0" i="0" dirty="0">
                <a:solidFill>
                  <a:srgbClr val="171717"/>
                </a:solidFill>
                <a:effectLst/>
                <a:latin typeface="Segoe UI Light" panose="020B0502040204020203" pitchFamily="34" charset="0"/>
                <a:cs typeface="Segoe UI Light" panose="020B0502040204020203" pitchFamily="34" charset="0"/>
              </a:rPr>
              <a:t> to incidents rapidly with built-in orchestration and automation of common security tasks.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Azure Sentinel helps enable end-to-end security operations. It starts with log ingestion and continues through to automated response to security alerts.</a:t>
            </a:r>
          </a:p>
          <a:p>
            <a:pPr algn="l"/>
            <a:endParaRPr lang="en-US" altLang="zh-CN" b="1" i="0" dirty="0">
              <a:solidFill>
                <a:srgbClr val="171717"/>
              </a:solidFill>
              <a:effectLst/>
              <a:latin typeface="Segoe UI Light" panose="020B0502040204020203" pitchFamily="34" charset="0"/>
              <a:cs typeface="Segoe UI Light" panose="020B0502040204020203" pitchFamily="34" charset="0"/>
            </a:endParaRPr>
          </a:p>
          <a:p>
            <a:pPr algn="l"/>
            <a:endParaRPr lang="en-US" altLang="zh-CN" b="1" i="0" dirty="0">
              <a:solidFill>
                <a:srgbClr val="171717"/>
              </a:solidFill>
              <a:effectLst/>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Azure Sentinel video presentation</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In this nine-minute video, you’ll explore many of the key features available in Azure Sentinel, including incidents, workbooks, hunting, notebooks, analytics, and playbooks.</a:t>
            </a:r>
          </a:p>
          <a:p>
            <a:pPr algn="l"/>
            <a:endParaRPr lang="en-US" dirty="0">
              <a:latin typeface="Segoe UI Light" panose="020B0502040204020203" pitchFamily="34" charset="0"/>
              <a:cs typeface="Segoe UI Light" panose="020B0502040204020203" pitchFamily="34" charset="0"/>
            </a:endParaRPr>
          </a:p>
          <a:p>
            <a:pPr algn="l"/>
            <a:r>
              <a:rPr lang="en-US" altLang="zh-CN" dirty="0">
                <a:latin typeface="Segoe UI Light" panose="020B0502040204020203" pitchFamily="34" charset="0"/>
                <a:cs typeface="Segoe UI Light" panose="020B0502040204020203" pitchFamily="34" charset="0"/>
              </a:rPr>
              <a:t> </a:t>
            </a:r>
            <a:r>
              <a:rPr lang="en-US" altLang="zh-CN" dirty="0">
                <a:latin typeface="Segoe UI Light" panose="020B0502040204020203" pitchFamily="34" charset="0"/>
                <a:cs typeface="Segoe UI Light" panose="020B0502040204020203" pitchFamily="34" charset="0"/>
                <a:hlinkClick r:id="rId3" tooltip="https://www.microsoft.com/videoplayer/embed/RE4LHLR"/>
              </a:rPr>
              <a:t>https://www.microsoft.com/videoplayer/embed/RE4LHLR</a:t>
            </a:r>
            <a:r>
              <a:rPr lang="en-US" altLang="zh-CN" dirty="0">
                <a:latin typeface="Segoe UI Light" panose="020B0502040204020203" pitchFamily="34" charset="0"/>
                <a:cs typeface="Segoe UI Light" panose="020B0502040204020203" pitchFamily="34" charset="0"/>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53521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dirty="0">
                <a:solidFill>
                  <a:srgbClr val="171717"/>
                </a:solidFill>
                <a:effectLst/>
                <a:latin typeface="Segoe UI Light" panose="020B0502040204020203" pitchFamily="34" charset="0"/>
                <a:cs typeface="Segoe UI Light" panose="020B0502040204020203" pitchFamily="34" charset="0"/>
              </a:rPr>
              <a:t>Azure Sentinel video presentation</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In this nine-minute video, you’ll explore many of the key features available in Azure Sentinel, including incidents, workbooks, hunting, notebooks, analytics, and playbooks.</a:t>
            </a:r>
          </a:p>
          <a:p>
            <a:pPr algn="l"/>
            <a:endParaRPr lang="en-US" dirty="0">
              <a:latin typeface="Segoe UI Light" panose="020B0502040204020203" pitchFamily="34" charset="0"/>
              <a:cs typeface="Segoe UI Light" panose="020B0502040204020203" pitchFamily="34" charset="0"/>
            </a:endParaRPr>
          </a:p>
          <a:p>
            <a:pPr algn="l"/>
            <a:r>
              <a:rPr lang="en-US" altLang="zh-CN" dirty="0">
                <a:latin typeface="Segoe UI Light" panose="020B0502040204020203" pitchFamily="34" charset="0"/>
                <a:cs typeface="Segoe UI Light" panose="020B0502040204020203" pitchFamily="34" charset="0"/>
              </a:rPr>
              <a:t> </a:t>
            </a:r>
            <a:r>
              <a:rPr lang="en-US" altLang="zh-CN" dirty="0">
                <a:latin typeface="Segoe UI Light" panose="020B0502040204020203" pitchFamily="34" charset="0"/>
                <a:cs typeface="Segoe UI Light" panose="020B0502040204020203" pitchFamily="34" charset="0"/>
                <a:hlinkClick r:id="rId3" tooltip="https://www.microsoft.com/videoplayer/embed/RE4LHLR"/>
              </a:rPr>
              <a:t>https://www.microsoft.com/videoplayer/embed/RE4LHLR</a:t>
            </a:r>
            <a:r>
              <a:rPr lang="en-US" altLang="zh-CN" dirty="0">
                <a:latin typeface="Segoe UI Light" panose="020B0502040204020203" pitchFamily="34" charset="0"/>
                <a:cs typeface="Segoe UI Light" panose="020B0502040204020203" pitchFamily="34" charset="0"/>
              </a:rPr>
              <a:t>​​​​​​​</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70054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Threat protection is a continuously evolving battle front. Cybercriminals look for any vulnerability they can exploit to steal, damage, or extort company data, assets, and resources. Microsoft provides a suite of tools that give extended detection and response (XDR) through Microsoft 365 Defender and Azure Defender.</a:t>
            </a:r>
          </a:p>
          <a:p>
            <a:br>
              <a:rPr lang="en-US" dirty="0"/>
            </a:br>
            <a:r>
              <a:rPr lang="en-US" b="0" i="0" dirty="0">
                <a:solidFill>
                  <a:srgbClr val="171717"/>
                </a:solidFill>
                <a:effectLst/>
                <a:latin typeface="Segoe UI" panose="020B0502040204020203" pitchFamily="34" charset="0"/>
              </a:rPr>
              <a:t>Both tools integrate smoothly with Azure Sentinel to provide a complete and thorough threat protection capability for your organization.</a:t>
            </a:r>
          </a:p>
          <a:p>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63809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demo script in GitHub</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26</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zh-CN"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Microsoft 365 Defender is an enterprise defense suite that protects against sophisticated cyberattacks. With Microsoft 365 Defender, you can natively coordinate the detection, prevention, investigation, and response to threats across email, identity, and applications.</a:t>
            </a:r>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This short three-minute video provides an essential overview of Microsoft 365 Defender.</a:t>
            </a:r>
          </a:p>
          <a:p>
            <a:pPr algn="l"/>
            <a:r>
              <a:rPr lang="en-US" altLang="zh-CN" dirty="0">
                <a:latin typeface="Segoe UI Light" panose="020B0502040204020203" pitchFamily="34" charset="0"/>
                <a:cs typeface="Segoe UI Light" panose="020B0502040204020203" pitchFamily="34" charset="0"/>
                <a:hlinkClick r:id="rId3" tooltip="https://www.microsoft.com/videoplayer/embed/RE4IPYr"/>
              </a:rPr>
              <a:t>https://www.microsoft.com/videoplayer/embed/RE4IPYr</a:t>
            </a:r>
            <a:r>
              <a:rPr lang="en-US" altLang="zh-CN" dirty="0">
                <a:latin typeface="Segoe UI Light" panose="020B0502040204020203" pitchFamily="34" charset="0"/>
                <a:cs typeface="Segoe UI Light" panose="020B0502040204020203" pitchFamily="34" charset="0"/>
              </a:rPr>
              <a:t>​​​​​​​</a:t>
            </a:r>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Microsoft 365 Defender allows admins to assess threat signals from applications, email, and identity to determine an attack's scope and impact. It gives greater insight into how the threat occurred, and what systems have been affected. Microsoft 365 Defender can then take automated action to prevent or stop the attack.</a:t>
            </a:r>
          </a:p>
          <a:p>
            <a:pPr algn="l"/>
            <a:endParaRPr lang="en-US" altLang="zh-CN" b="0" i="0" dirty="0">
              <a:solidFill>
                <a:srgbClr val="171717"/>
              </a:solidFill>
              <a:effectLst/>
              <a:latin typeface="Segoe UI"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Microsoft 365 Defender suite protects: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Endpoints with Microsoft Defender for Endpoint</a:t>
            </a:r>
            <a:r>
              <a:rPr lang="en-US" b="0" i="0" dirty="0">
                <a:solidFill>
                  <a:srgbClr val="171717"/>
                </a:solidFill>
                <a:effectLst/>
                <a:latin typeface="Segoe UI" panose="020B0502040204020203" pitchFamily="34" charset="0"/>
              </a:rPr>
              <a:t> - Microsoft Defender for Endpoint is a unified endpoint platform for preventative protection, post-breach detection, automated investigation, and response.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Email and collaboration with Microsoft Defender for Office 365</a:t>
            </a:r>
            <a:r>
              <a:rPr lang="en-US" b="0" i="0" dirty="0">
                <a:solidFill>
                  <a:srgbClr val="171717"/>
                </a:solidFill>
                <a:effectLst/>
                <a:latin typeface="Segoe UI" panose="020B0502040204020203" pitchFamily="34" charset="0"/>
              </a:rPr>
              <a:t> - Defender for Office 365 safeguards your organization against malicious threats posed by email messages, links (URLs), and collaboration tools.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Identities with Microsoft Defender for Identity and Azure AD Identity Protection</a:t>
            </a:r>
            <a:r>
              <a:rPr lang="en-US" b="0" i="0" dirty="0">
                <a:solidFill>
                  <a:srgbClr val="171717"/>
                </a:solidFill>
                <a:effectLst/>
                <a:latin typeface="Segoe UI" panose="020B0502040204020203" pitchFamily="34" charset="0"/>
              </a:rPr>
              <a:t> - Microsoft Defender for Identity uses Active Directory signals to identify, detect, and investigate advanced threats, compromised identities, and malicious insider actions directed at your organization.</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Applications with Microsoft Cloud App Security</a:t>
            </a:r>
            <a:r>
              <a:rPr lang="en-US" b="0" i="0" dirty="0">
                <a:solidFill>
                  <a:srgbClr val="171717"/>
                </a:solidFill>
                <a:effectLst/>
                <a:latin typeface="Segoe UI" panose="020B0502040204020203" pitchFamily="34" charset="0"/>
              </a:rPr>
              <a:t> - Microsoft Cloud App Security is a comprehensive cross-SaaS solution that brings deep visibility, strong data controls, and enhanced threat protection to your cloud apps.</a:t>
            </a:r>
          </a:p>
          <a:p>
            <a:pPr algn="l"/>
            <a:r>
              <a:rPr lang="en-US" b="0" i="0" dirty="0">
                <a:solidFill>
                  <a:srgbClr val="171717"/>
                </a:solidFill>
                <a:effectLst/>
                <a:latin typeface="Segoe UI" panose="020B0502040204020203" pitchFamily="34" charset="0"/>
              </a:rPr>
              <a:t>Use Microsoft Defender to protect your organization against sophisticated cyberattacks. It coordinates your detection, prevention, investigation, and response to threats across identities, email, and applications.</a:t>
            </a:r>
          </a:p>
          <a:p>
            <a:pPr algn="l"/>
            <a:endParaRPr lang="en-US" altLang="zh-CN" b="0" i="0" dirty="0">
              <a:solidFill>
                <a:srgbClr val="171717"/>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120969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Microsoft Defender for Identity, formerly Azure Advanced Threat Protection (Azure ATP), is a cloud-based security solution. It uses your on-premises Active Directory data (called signals) to identify, detect, and investigate advanced threats, compromised identities, and malicious insider actions directed at your organization. Microsoft Defender for Identity covers these key areas: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Monitor and profile user behavior and activities.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Protect user identities and reduce the attack surface.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Identify suspicious activities and advanced attacks across the cyberattack kill-chain.</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Monitor and profile user behavior and activities</a:t>
            </a:r>
          </a:p>
          <a:p>
            <a:pPr algn="l"/>
            <a:r>
              <a:rPr lang="en-US" b="0" i="0" dirty="0">
                <a:solidFill>
                  <a:srgbClr val="171717"/>
                </a:solidFill>
                <a:effectLst/>
                <a:latin typeface="Segoe UI" panose="020B0502040204020203" pitchFamily="34" charset="0"/>
              </a:rPr>
              <a:t>Defender for Identity monitors and analyzes user activities and information across your network, including permissions and group membership, creating a behavioral baseline for each user. Defender for Identity then identifies anomalies with adaptive built-in intelligence. It gives insights into suspicious activities and events, revealing the advanced threats, compromised users, and insider threats facing your organization.</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Protect user identities and reduce the attack surface</a:t>
            </a:r>
          </a:p>
          <a:p>
            <a:pPr algn="l"/>
            <a:r>
              <a:rPr lang="en-US" b="0" i="0" dirty="0">
                <a:solidFill>
                  <a:srgbClr val="171717"/>
                </a:solidFill>
                <a:effectLst/>
                <a:latin typeface="Segoe UI" panose="020B0502040204020203" pitchFamily="34" charset="0"/>
              </a:rPr>
              <a:t>Defender for Identity gives invaluable insights on identity configurations and suggested security best practices. Through security reports and user profile analytics, Defender for Identity helps reduce your organizational attack surface, making it harder to compromise user credentials and advance an attack.</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Defender for Identity security reports, help identify users and devices that authenticate using clear-text passwords. It also provides extra insights into how to improve security posture and policies.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Identify suspicious activities and advanced attacks across the cyberattack kill-chain</a:t>
            </a:r>
          </a:p>
          <a:p>
            <a:pPr algn="l"/>
            <a:r>
              <a:rPr lang="en-US" b="0" i="0" dirty="0">
                <a:solidFill>
                  <a:srgbClr val="171717"/>
                </a:solidFill>
                <a:effectLst/>
                <a:latin typeface="Segoe UI" panose="020B0502040204020203" pitchFamily="34" charset="0"/>
              </a:rPr>
              <a:t>Typically, attacks are launched against any accessible entity, such as a low-privileged user. Attacks then quickly move laterally until the attacker accesses valuable assets. These assets might include sensitive accounts, domain administrators, and highly sensitive data. Defender for Identity identifies these advanced threats at the source throughout the entire cyberattack kill chain: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Reconnaissance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Compromised credentials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Lateral movements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Domain dominance</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Investigate alerts and user activities</a:t>
            </a:r>
          </a:p>
          <a:p>
            <a:pPr algn="l"/>
            <a:r>
              <a:rPr lang="en-US" b="0" i="0" dirty="0">
                <a:solidFill>
                  <a:srgbClr val="171717"/>
                </a:solidFill>
                <a:effectLst/>
                <a:latin typeface="Segoe UI" panose="020B0502040204020203" pitchFamily="34" charset="0"/>
              </a:rPr>
              <a:t>Defender for Identity is designed to reduce general alert noise, providing only relevant, important security alerts in a simple, real-time organizational attack timeline.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Use the Defender for Identity attack timeline view and the intelligence of smart analytics to stay focused on what matters. Also, you can use Defender for Identity to quickly investigate threats, and gain insights across the organization for users, devices, and network resources.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Microsoft Defender for Identity protects your organization from compromised identities, advanced threats, and malicious insider actions.</a:t>
            </a:r>
          </a:p>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120969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Microsoft Defender for Office 365, formerly Office 365 Advanced Threat Protection, safeguards your organization against malicious threats posed by email messages, links (URLs), and collaboration tools, including Microsoft Teams, SharePoint Online, OneDrive for Business, and other Office clients.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Microsoft Defender for Office 365 covers these key areas: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Threat protection policies</a:t>
            </a:r>
            <a:r>
              <a:rPr lang="en-US" b="0" i="0" dirty="0">
                <a:solidFill>
                  <a:srgbClr val="171717"/>
                </a:solidFill>
                <a:effectLst/>
                <a:latin typeface="Segoe UI" panose="020B0502040204020203" pitchFamily="34" charset="0"/>
              </a:rPr>
              <a:t>: Define threat protection policies to set the appropriate level of protection for your organization.</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Reports</a:t>
            </a:r>
            <a:r>
              <a:rPr lang="en-US" b="0" i="0" dirty="0">
                <a:solidFill>
                  <a:srgbClr val="171717"/>
                </a:solidFill>
                <a:effectLst/>
                <a:latin typeface="Segoe UI" panose="020B0502040204020203" pitchFamily="34" charset="0"/>
              </a:rPr>
              <a:t>: View real-time reports to monitor Microsoft Defender for Office 365 performance in your organization.</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Threat investigation and response capabilities</a:t>
            </a:r>
            <a:r>
              <a:rPr lang="en-US" b="0" i="0" dirty="0">
                <a:solidFill>
                  <a:srgbClr val="171717"/>
                </a:solidFill>
                <a:effectLst/>
                <a:latin typeface="Segoe UI" panose="020B0502040204020203" pitchFamily="34" charset="0"/>
              </a:rPr>
              <a:t>: Use leading-edge tools to investigate, understand, simulate, and prevent threats.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Automated investigation and response capabilities</a:t>
            </a:r>
            <a:r>
              <a:rPr lang="en-US" b="0" i="0" dirty="0">
                <a:solidFill>
                  <a:srgbClr val="171717"/>
                </a:solidFill>
                <a:effectLst/>
                <a:latin typeface="Segoe UI" panose="020B0502040204020203" pitchFamily="34" charset="0"/>
              </a:rPr>
              <a:t>: Save time and effort investigating and mitigating threats.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Microsoft Defender for Office 365 is available in two plans. The plan you choose influences the tools you’ll see and use. It's important to make sure you select the best plan to meet your organization's needs.</a:t>
            </a:r>
          </a:p>
          <a:p>
            <a:pPr algn="l"/>
            <a:r>
              <a:rPr lang="en-US" b="1" i="0" dirty="0">
                <a:solidFill>
                  <a:srgbClr val="171717"/>
                </a:solidFill>
                <a:effectLst/>
                <a:latin typeface="Segoe UI" panose="020B0502040204020203" pitchFamily="34" charset="0"/>
              </a:rPr>
              <a:t>Microsoft Defender for Office 365 Plan 1</a:t>
            </a:r>
          </a:p>
          <a:p>
            <a:pPr algn="l"/>
            <a:r>
              <a:rPr lang="en-US" b="0" i="0" dirty="0">
                <a:solidFill>
                  <a:srgbClr val="171717"/>
                </a:solidFill>
                <a:effectLst/>
                <a:latin typeface="Segoe UI" panose="020B0502040204020203" pitchFamily="34" charset="0"/>
              </a:rPr>
              <a:t>This plan offers configuration, protection, and detection tools for your Office 365 suite: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Safe Attachments</a:t>
            </a:r>
            <a:r>
              <a:rPr lang="en-US" b="0" i="0" dirty="0">
                <a:solidFill>
                  <a:srgbClr val="171717"/>
                </a:solidFill>
                <a:effectLst/>
                <a:latin typeface="Segoe UI" panose="020B0502040204020203" pitchFamily="34" charset="0"/>
              </a:rPr>
              <a:t>: Checks email attachments for malicious content.</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Safe Links</a:t>
            </a:r>
            <a:r>
              <a:rPr lang="en-US" b="0" i="0" dirty="0">
                <a:solidFill>
                  <a:srgbClr val="171717"/>
                </a:solidFill>
                <a:effectLst/>
                <a:latin typeface="Segoe UI" panose="020B0502040204020203" pitchFamily="34" charset="0"/>
              </a:rPr>
              <a:t>: Links are scanned for each click. A safe link remains accessible, but malicious links are blocked.</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Protection for SharePoint, OneDrive, and Microsoft Teams</a:t>
            </a:r>
            <a:r>
              <a:rPr lang="en-US" b="0" i="0" dirty="0">
                <a:solidFill>
                  <a:srgbClr val="171717"/>
                </a:solidFill>
                <a:effectLst/>
                <a:latin typeface="Segoe UI" panose="020B0502040204020203" pitchFamily="34" charset="0"/>
              </a:rPr>
              <a:t>: Protects your organization when users collaborate and share files by identifying and blocking malicious files in team sites and document libraries.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Anti-phishing protection</a:t>
            </a:r>
            <a:r>
              <a:rPr lang="en-US" b="0" i="0" dirty="0">
                <a:solidFill>
                  <a:srgbClr val="171717"/>
                </a:solidFill>
                <a:effectLst/>
                <a:latin typeface="Segoe UI" panose="020B0502040204020203" pitchFamily="34" charset="0"/>
              </a:rPr>
              <a:t>: Detects attempts to impersonate your users and internal or custom domains.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Real-time detections</a:t>
            </a:r>
            <a:r>
              <a:rPr lang="en-US" b="0" i="0" dirty="0">
                <a:solidFill>
                  <a:srgbClr val="171717"/>
                </a:solidFill>
                <a:effectLst/>
                <a:latin typeface="Segoe UI" panose="020B0502040204020203" pitchFamily="34" charset="0"/>
              </a:rPr>
              <a:t>: A real-time report that allows you to identify and analyze recent threats.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Microsoft Defender for Office 365 Plan 2</a:t>
            </a:r>
          </a:p>
          <a:p>
            <a:pPr algn="l"/>
            <a:r>
              <a:rPr lang="en-US" b="0" i="0" dirty="0">
                <a:solidFill>
                  <a:srgbClr val="171717"/>
                </a:solidFill>
                <a:effectLst/>
                <a:latin typeface="Segoe UI" panose="020B0502040204020203" pitchFamily="34" charset="0"/>
              </a:rPr>
              <a:t>This plan includes all the core features of Plan 1, and provides automation, investigation, remediation, and simulation tools to help protect your Office 365 suite: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Threat Trackers</a:t>
            </a:r>
            <a:r>
              <a:rPr lang="en-US" b="0" i="0" dirty="0">
                <a:solidFill>
                  <a:srgbClr val="171717"/>
                </a:solidFill>
                <a:effectLst/>
                <a:latin typeface="Segoe UI" panose="020B0502040204020203" pitchFamily="34" charset="0"/>
              </a:rPr>
              <a:t>: Provide the latest intelligence on prevailing cybersecurity issues, and allow an organization to take countermeasures before there's an actual threat.</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Threat Explorer</a:t>
            </a:r>
            <a:r>
              <a:rPr lang="en-US" b="0" i="0" dirty="0">
                <a:solidFill>
                  <a:srgbClr val="171717"/>
                </a:solidFill>
                <a:effectLst/>
                <a:latin typeface="Segoe UI" panose="020B0502040204020203" pitchFamily="34" charset="0"/>
              </a:rPr>
              <a:t>: A real-time report that allows you to identify and analyze recent threats.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Automated investigation and response (AIR)</a:t>
            </a:r>
            <a:r>
              <a:rPr lang="en-US" b="0" i="0" dirty="0">
                <a:solidFill>
                  <a:srgbClr val="171717"/>
                </a:solidFill>
                <a:effectLst/>
                <a:latin typeface="Segoe UI" panose="020B0502040204020203" pitchFamily="34" charset="0"/>
              </a:rPr>
              <a:t>: Includes a set of security playbooks that can be launched automatically, such as when an alert is triggered, or manually. A security playbook can start an automated investigation, provide detailed results, and recommend actions that the security team can approve or reject.</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Attack Simulator</a:t>
            </a:r>
            <a:r>
              <a:rPr lang="en-US" b="0" i="0" dirty="0">
                <a:solidFill>
                  <a:srgbClr val="171717"/>
                </a:solidFill>
                <a:effectLst/>
                <a:latin typeface="Segoe UI" panose="020B0502040204020203" pitchFamily="34" charset="0"/>
              </a:rPr>
              <a:t>: Allows you to run realistic attack scenarios in your organization to identify vulnerabilities.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Microsoft Defender for Office 365 availability</a:t>
            </a:r>
          </a:p>
          <a:p>
            <a:pPr algn="l"/>
            <a:r>
              <a:rPr lang="en-US" b="0" i="0" dirty="0">
                <a:solidFill>
                  <a:srgbClr val="171717"/>
                </a:solidFill>
                <a:effectLst/>
                <a:latin typeface="Segoe UI" panose="020B0502040204020203" pitchFamily="34" charset="0"/>
              </a:rPr>
              <a:t>Microsoft Defender for Office 365 is included in certain subscriptions, such as Microsoft 365 E5, Office 365 E5, Office 365 A5, and Microsoft 365 Business Premium.</a:t>
            </a:r>
          </a:p>
          <a:p>
            <a:pPr algn="l"/>
            <a:r>
              <a:rPr lang="en-US" b="0" i="0" dirty="0">
                <a:solidFill>
                  <a:srgbClr val="171717"/>
                </a:solidFill>
                <a:effectLst/>
                <a:latin typeface="Segoe UI" panose="020B0502040204020203" pitchFamily="34" charset="0"/>
              </a:rPr>
              <a:t>If your subscription doesn’t include Defender for Office 365, you can purchase it as an add-on.</a:t>
            </a:r>
          </a:p>
          <a:p>
            <a:pPr algn="l"/>
            <a:r>
              <a:rPr lang="en-US" b="0" i="0" dirty="0">
                <a:solidFill>
                  <a:srgbClr val="171717"/>
                </a:solidFill>
                <a:effectLst/>
                <a:latin typeface="Segoe UI" panose="020B0502040204020203" pitchFamily="34" charset="0"/>
              </a:rPr>
              <a:t>Use Microsoft 365 Defender for Office 365 to protect your organization's collaboration tools and messages.</a:t>
            </a:r>
          </a:p>
          <a:p>
            <a:pPr algn="l"/>
            <a:endParaRPr lang="en-US" dirty="0">
              <a:latin typeface="Segoe UI Light" panose="020B0502040204020203" pitchFamily="34" charset="0"/>
              <a:cs typeface="Segoe UI Light" panose="020B0502040204020203" pitchFamily="34" charset="0"/>
            </a:endParaRPr>
          </a:p>
          <a:p>
            <a:pPr algn="l"/>
            <a:endParaRPr lang="en-US" dirty="0">
              <a:latin typeface="Segoe UI Light" panose="020B0502040204020203" pitchFamily="34" charset="0"/>
              <a:cs typeface="Segoe UI Light" panose="020B0502040204020203" pitchFamily="34" charset="0"/>
            </a:endParaRPr>
          </a:p>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20969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Microsoft Defender for Endpoint, formerly Microsoft Defender Advanced Threat Protection, is a platform designed to help enterprise networks protect endpoints. It does so by preventing, detecting, investigating, and responding to advanced threats. Microsoft Defender for Endpoint embeds technology built into Windows 10 and MSFT cloud services.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This technology includes endpoint behavioral sensors that collect and process signals from the operating system, cloud security analytics that turn signals into insights, detections and recommendations, and threat intelligence to identify attacker tools, techniques, generate alerts</a:t>
            </a:r>
          </a:p>
          <a:p>
            <a:pPr algn="l">
              <a:buFont typeface="Arial" panose="020B0604020202020204" pitchFamily="34" charset="0"/>
              <a:buNone/>
            </a:pPr>
            <a:endParaRPr lang="en-US" altLang="zh-CN" b="1"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Microsoft Defender for Endpoint includes: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Threat and vulnerability management</a:t>
            </a:r>
            <a:r>
              <a:rPr lang="en-US" b="0" i="0" dirty="0">
                <a:solidFill>
                  <a:srgbClr val="171717"/>
                </a:solidFill>
                <a:effectLst/>
                <a:latin typeface="Segoe UI" panose="020B0502040204020203" pitchFamily="34" charset="0"/>
              </a:rPr>
              <a:t>: A risk-based approach to the discovery, prioritization, and remediation of endpoint vulnerabilities and misconfigurations. It uses sensors on devices to avoid the need for agents or scans and prioritizes vulnerabilities.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Attack surface reduction</a:t>
            </a:r>
            <a:r>
              <a:rPr lang="en-US" b="0" i="0" dirty="0">
                <a:solidFill>
                  <a:srgbClr val="171717"/>
                </a:solidFill>
                <a:effectLst/>
                <a:latin typeface="Segoe UI" panose="020B0502040204020203" pitchFamily="34" charset="0"/>
              </a:rPr>
              <a:t>: Reduces the places where your organization is vulnerable to cyberthreats and attacks by ensuring only </a:t>
            </a:r>
            <a:r>
              <a:rPr lang="en-US" b="0" i="1" dirty="0">
                <a:solidFill>
                  <a:srgbClr val="171717"/>
                </a:solidFill>
                <a:effectLst/>
                <a:latin typeface="Segoe UI" panose="020B0502040204020203" pitchFamily="34" charset="0"/>
              </a:rPr>
              <a:t>allowed</a:t>
            </a:r>
            <a:r>
              <a:rPr lang="en-US" b="0" i="0" dirty="0">
                <a:solidFill>
                  <a:srgbClr val="171717"/>
                </a:solidFill>
                <a:effectLst/>
                <a:latin typeface="Segoe UI" panose="020B0502040204020203" pitchFamily="34" charset="0"/>
              </a:rPr>
              <a:t> apps can run, and preventing apps from accessing dangerous locations.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Next generation protection</a:t>
            </a:r>
            <a:r>
              <a:rPr lang="en-US" b="0" i="0" dirty="0">
                <a:solidFill>
                  <a:srgbClr val="171717"/>
                </a:solidFill>
                <a:effectLst/>
                <a:latin typeface="Segoe UI" panose="020B0502040204020203" pitchFamily="34" charset="0"/>
              </a:rPr>
              <a:t>: Brings together machine learning, big data analysis, in-depth threat resistance research, and the Microsoft cloud infrastructure to protect devices in your enterprise organization.</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Endpoint detection and response</a:t>
            </a:r>
            <a:r>
              <a:rPr lang="en-US" b="0" i="0" dirty="0">
                <a:solidFill>
                  <a:srgbClr val="171717"/>
                </a:solidFill>
                <a:effectLst/>
                <a:latin typeface="Segoe UI" panose="020B0502040204020203" pitchFamily="34" charset="0"/>
              </a:rPr>
              <a:t>: Provides advanced attack detections that are near real time and actionable. Security analysts can prioritize alerts, see the full scope of a breach, and respond to remediate threats.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Automated investigation and remediation</a:t>
            </a:r>
            <a:r>
              <a:rPr lang="en-US" b="0" i="0" dirty="0">
                <a:solidFill>
                  <a:srgbClr val="171717"/>
                </a:solidFill>
                <a:effectLst/>
                <a:latin typeface="Segoe UI" panose="020B0502040204020203" pitchFamily="34" charset="0"/>
              </a:rPr>
              <a:t>: The automated investigation feature uses inspection algorithms and processes used by analysts (such as playbooks) to examine alerts and take quick remediation action to resolve breaches. This process significantly reduces the volume of alerts that must be investigated individually.</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Microsoft Threat Experts</a:t>
            </a:r>
            <a:r>
              <a:rPr lang="en-US" b="0" i="0" dirty="0">
                <a:solidFill>
                  <a:srgbClr val="171717"/>
                </a:solidFill>
                <a:effectLst/>
                <a:latin typeface="Segoe UI" panose="020B0502040204020203" pitchFamily="34" charset="0"/>
              </a:rPr>
              <a:t>: A managed threat hunting service that provides Security Operation Centers (SOCs) with monitoring and analysis tools to ensure critical threats don’t get missed.</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Management and APIs</a:t>
            </a:r>
            <a:r>
              <a:rPr lang="en-US" b="0" i="0" dirty="0">
                <a:solidFill>
                  <a:srgbClr val="171717"/>
                </a:solidFill>
                <a:effectLst/>
                <a:latin typeface="Segoe UI" panose="020B0502040204020203" pitchFamily="34" charset="0"/>
              </a:rPr>
              <a:t>: Provides APIs to integrate with other solutions.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Microsoft Defender for Endpoint includes Microsoft Secure Score for Devices to help you dynamically assess the security state of your enterprise network, identify unprotected systems, and take recommended actions to improve overall security. Microsoft Defender for Endpoint integrates with various components in the Microsoft Defender suite, and with other Microsoft solutions including Intune and Azure Security Center.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Use Microsoft Defender for Endpoint to protect your organization's endpoints and respond to advanced threats.</a:t>
            </a:r>
          </a:p>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20969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71717"/>
                </a:solidFill>
                <a:effectLst/>
                <a:latin typeface="Segoe UI Light" panose="020B0502040204020203" pitchFamily="34" charset="0"/>
                <a:cs typeface="Segoe UI Light" panose="020B0502040204020203" pitchFamily="34" charset="0"/>
              </a:rPr>
              <a:t>Moving to the cloud increases flexibility for employees and IT teams. However, it also introduces new challenges and complexities for keeping your organization secure. To get the full benefit of cloud apps and services, an IT team must find the right balance for supporting access while protecting critical data.</a:t>
            </a:r>
          </a:p>
          <a:p>
            <a:pPr algn="l"/>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 It's a comprehensive cross-SaaS solution that operates as an intermediary between a cloud user and the cloud provider. Microsoft Cloud App Security provides rich visibility to your cloud services, control over data travel, and sophisticated analytics to identify and combat cyberthreats across all your Microsoft and third-party cloud services. Use this service to gain visibility into Shadow IT by discovering the cloud apps being used. You can control and protect data in the apps after you sanction them to the service.</a:t>
            </a:r>
          </a:p>
          <a:p>
            <a:pPr algn="l"/>
            <a:endParaRPr lang="en-US" altLang="zh-CN" b="1" i="0" dirty="0">
              <a:solidFill>
                <a:srgbClr val="171717"/>
              </a:solidFill>
              <a:effectLst/>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What is a Cloud Access Security Broker?</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A CASB acts as a gatekeeper to broker real-time access between your enterprise users and the cloud resources they use, wherever they're located, and whatever device they're using.</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CASBs address security gaps in an organization’s use of cloud services. Protection is provided by many capabilities across these areas: </a:t>
            </a:r>
            <a:r>
              <a:rPr lang="en-US" altLang="zh-CN" b="1" i="0" dirty="0">
                <a:solidFill>
                  <a:srgbClr val="171717"/>
                </a:solidFill>
                <a:effectLst/>
                <a:latin typeface="Segoe UI Light" panose="020B0502040204020203" pitchFamily="34" charset="0"/>
                <a:cs typeface="Segoe UI Light" panose="020B0502040204020203" pitchFamily="34" charset="0"/>
              </a:rPr>
              <a:t>visibility</a:t>
            </a:r>
            <a:r>
              <a:rPr lang="en-US" altLang="zh-CN" b="0" i="0" dirty="0">
                <a:solidFill>
                  <a:srgbClr val="171717"/>
                </a:solidFill>
                <a:effectLst/>
                <a:latin typeface="Segoe UI Light" panose="020B0502040204020203" pitchFamily="34" charset="0"/>
                <a:cs typeface="Segoe UI Light" panose="020B0502040204020203" pitchFamily="34" charset="0"/>
              </a:rPr>
              <a:t> to detect all cloud services, </a:t>
            </a:r>
            <a:r>
              <a:rPr lang="en-US" altLang="zh-CN" b="1" i="0" dirty="0">
                <a:solidFill>
                  <a:srgbClr val="171717"/>
                </a:solidFill>
                <a:effectLst/>
                <a:latin typeface="Segoe UI Light" panose="020B0502040204020203" pitchFamily="34" charset="0"/>
                <a:cs typeface="Segoe UI Light" panose="020B0502040204020203" pitchFamily="34" charset="0"/>
              </a:rPr>
              <a:t>data security</a:t>
            </a:r>
            <a:r>
              <a:rPr lang="en-US" altLang="zh-CN" b="0" i="0" dirty="0">
                <a:solidFill>
                  <a:srgbClr val="171717"/>
                </a:solidFill>
                <a:effectLst/>
                <a:latin typeface="Segoe UI Light" panose="020B0502040204020203" pitchFamily="34" charset="0"/>
                <a:cs typeface="Segoe UI Light" panose="020B0502040204020203" pitchFamily="34" charset="0"/>
              </a:rPr>
              <a:t>, </a:t>
            </a:r>
            <a:r>
              <a:rPr lang="en-US" altLang="zh-CN" b="1" i="0" dirty="0">
                <a:solidFill>
                  <a:srgbClr val="171717"/>
                </a:solidFill>
                <a:effectLst/>
                <a:latin typeface="Segoe UI Light" panose="020B0502040204020203" pitchFamily="34" charset="0"/>
                <a:cs typeface="Segoe UI Light" panose="020B0502040204020203" pitchFamily="34" charset="0"/>
              </a:rPr>
              <a:t>threat protection</a:t>
            </a:r>
            <a:r>
              <a:rPr lang="en-US" altLang="zh-CN" b="0" i="0" dirty="0">
                <a:solidFill>
                  <a:srgbClr val="171717"/>
                </a:solidFill>
                <a:effectLst/>
                <a:latin typeface="Segoe UI Light" panose="020B0502040204020203" pitchFamily="34" charset="0"/>
                <a:cs typeface="Segoe UI Light" panose="020B0502040204020203" pitchFamily="34" charset="0"/>
              </a:rPr>
              <a:t>, and </a:t>
            </a:r>
            <a:r>
              <a:rPr lang="en-US" altLang="zh-CN" b="1" i="0" dirty="0">
                <a:solidFill>
                  <a:srgbClr val="171717"/>
                </a:solidFill>
                <a:effectLst/>
                <a:latin typeface="Segoe UI Light" panose="020B0502040204020203" pitchFamily="34" charset="0"/>
                <a:cs typeface="Segoe UI Light" panose="020B0502040204020203" pitchFamily="34" charset="0"/>
              </a:rPr>
              <a:t>compliance</a:t>
            </a:r>
            <a:r>
              <a:rPr lang="en-US" altLang="zh-CN" b="0" i="0" dirty="0">
                <a:solidFill>
                  <a:srgbClr val="171717"/>
                </a:solidFill>
                <a:effectLst/>
                <a:latin typeface="Segoe UI Light" panose="020B0502040204020203" pitchFamily="34" charset="0"/>
                <a:cs typeface="Segoe UI Light" panose="020B0502040204020203" pitchFamily="34" charset="0"/>
              </a:rPr>
              <a:t>. These capability areas represent the basis of the Cloud App Security framework described below.</a:t>
            </a:r>
          </a:p>
          <a:p>
            <a:pPr algn="l"/>
            <a:endParaRPr lang="en-US" altLang="zh-CN" b="1" i="0" dirty="0">
              <a:solidFill>
                <a:srgbClr val="171717"/>
              </a:solidFill>
              <a:effectLst/>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The Cloud App Security framework</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MCAS is built on a framework that provides the following capabilities: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Discover and control the use of Shadow IT</a:t>
            </a:r>
            <a:r>
              <a:rPr lang="en-US" altLang="zh-CN" b="0" i="0" dirty="0">
                <a:solidFill>
                  <a:srgbClr val="171717"/>
                </a:solidFill>
                <a:effectLst/>
                <a:latin typeface="Segoe UI Light" panose="020B0502040204020203" pitchFamily="34" charset="0"/>
                <a:cs typeface="Segoe UI Light" panose="020B0502040204020203" pitchFamily="34" charset="0"/>
              </a:rPr>
              <a:t>: Identify the cloud apps, and IaaS and PaaS services used by your organization. Investigate usage patterns, assess the risk levels and business readiness of more than 16,000 SaaS apps against more than 80 risks.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Protect your sensitive information</a:t>
            </a:r>
            <a:r>
              <a:rPr lang="en-US" altLang="zh-CN" b="0" i="0" dirty="0">
                <a:solidFill>
                  <a:srgbClr val="171717"/>
                </a:solidFill>
                <a:effectLst/>
                <a:latin typeface="Segoe UI Light" panose="020B0502040204020203" pitchFamily="34" charset="0"/>
                <a:cs typeface="Segoe UI Light" panose="020B0502040204020203" pitchFamily="34" charset="0"/>
              </a:rPr>
              <a:t> </a:t>
            </a:r>
            <a:r>
              <a:rPr lang="en-US" altLang="zh-CN" b="1" i="0" dirty="0">
                <a:solidFill>
                  <a:srgbClr val="171717"/>
                </a:solidFill>
                <a:effectLst/>
                <a:latin typeface="Segoe UI Light" panose="020B0502040204020203" pitchFamily="34" charset="0"/>
                <a:cs typeface="Segoe UI Light" panose="020B0502040204020203" pitchFamily="34" charset="0"/>
              </a:rPr>
              <a:t>anywhere in the cloud</a:t>
            </a:r>
            <a:r>
              <a:rPr lang="en-US" altLang="zh-CN" b="0" i="0" dirty="0">
                <a:solidFill>
                  <a:srgbClr val="171717"/>
                </a:solidFill>
                <a:effectLst/>
                <a:latin typeface="Segoe UI Light" panose="020B0502040204020203" pitchFamily="34" charset="0"/>
                <a:cs typeface="Segoe UI Light" panose="020B0502040204020203" pitchFamily="34" charset="0"/>
              </a:rPr>
              <a:t>: Understand, classify, and protect the exposure of sensitive information at rest. Use out-of-the-box policies and automated processes to apply controls in real time across all your cloud apps.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Protect against cyberthreats and anomalies</a:t>
            </a:r>
            <a:r>
              <a:rPr lang="en-US" altLang="zh-CN" b="0" i="0" dirty="0">
                <a:solidFill>
                  <a:srgbClr val="171717"/>
                </a:solidFill>
                <a:effectLst/>
                <a:latin typeface="Segoe UI Light" panose="020B0502040204020203" pitchFamily="34" charset="0"/>
                <a:cs typeface="Segoe UI Light" panose="020B0502040204020203" pitchFamily="34" charset="0"/>
              </a:rPr>
              <a:t>: Detect unusual behavior across cloud apps to identify ransomware, compromised users, or rogue applications, analyze high-risk usage, and remediate automatically to limit risks.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Assess your cloud apps' compliance</a:t>
            </a:r>
            <a:r>
              <a:rPr lang="en-US" altLang="zh-CN" b="0" i="0" dirty="0">
                <a:solidFill>
                  <a:srgbClr val="171717"/>
                </a:solidFill>
                <a:effectLst/>
                <a:latin typeface="Segoe UI Light" panose="020B0502040204020203" pitchFamily="34" charset="0"/>
                <a:cs typeface="Segoe UI Light" panose="020B0502040204020203" pitchFamily="34" charset="0"/>
              </a:rPr>
              <a:t>: Assess if your cloud apps meet relevant compliance requirements, including regulatory compliance and industry standards. Prevent data leaks to non-compliant apps and limit access to regulated data.</a:t>
            </a:r>
          </a:p>
          <a:p>
            <a:pPr algn="l"/>
            <a:endParaRPr lang="en-US" altLang="zh-CN" b="1" i="0" dirty="0">
              <a:solidFill>
                <a:srgbClr val="171717"/>
              </a:solidFill>
              <a:effectLst/>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Microsoft Cloud App Security architecture</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Cloud App Security isn’t only about how you strengthen or harden your servers to detect and prevent cyberattacks. It requires consideration on the architecture of your entire estate. How each server connects to its neighbor, and the routes that network traffic takes can make a significant difference your security model. Cloud App Security integrates visibility with your cloud by:</a:t>
            </a:r>
          </a:p>
          <a:p>
            <a:pPr marL="171450" indent="-171450"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Using Cloud Discovery to map and identify your cloud environment and the cloud apps your organization uses. Cloud Discovery uses your traffic logs to dynamically discover and analyze the cloud apps being used.</a:t>
            </a:r>
          </a:p>
          <a:p>
            <a:pPr marL="171450" indent="-171450"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Sanctioning and unsanctioning apps in your cloud. You can use Cloud App Security to sanction or unsanction apps in your organization by using the Cloud app catalog. It includes more than 16,000 cloud apps that are ranked and scored based on industry standards.</a:t>
            </a:r>
          </a:p>
          <a:p>
            <a:pPr marL="171450" indent="-171450"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Using straightforward app connectors that use provider APIs for visibility and governance of apps you connect to. App connectors use APIs from cloud app providers to integrate their cloud apps with MCAS, extending control and protection. These connectors also give you access to information directly from cloud apps, for Cloud App Security analysis.</a:t>
            </a:r>
          </a:p>
          <a:p>
            <a:pPr marL="171450" indent="-171450"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Using Conditional Access App Control protection to get real-time visibility and control over access and activities within your cloud apps.</a:t>
            </a:r>
          </a:p>
          <a:p>
            <a:pPr marL="171450" indent="-171450"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Helping you have continuous control by setting and then continually fine-tuning policies. You can use policies to define users' behavior in the cloud. Use policies to detect risky behavior, violations, or suspicious data points and activities in your cloud environment.</a:t>
            </a:r>
          </a:p>
          <a:p>
            <a:pPr algn="l"/>
            <a:endParaRPr lang="en-US" b="0" i="0" dirty="0">
              <a:solidFill>
                <a:srgbClr val="171717"/>
              </a:solidFill>
              <a:effectLst/>
              <a:latin typeface="Segoe UI Light" panose="020B0502040204020203" pitchFamily="34" charset="0"/>
              <a:cs typeface="Segoe UI Light" panose="020B0502040204020203" pitchFamily="34" charset="0"/>
            </a:endParaRPr>
          </a:p>
          <a:p>
            <a:pPr algn="l"/>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Office 365 Cloud App Security</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Office 365 Cloud App Security is a subset of Microsoft Cloud App Security that provides enhanced visibility and control for Office 365. Office 365 Cloud App Security includes threat detection based on user activity logs, discovery of Shadow IT for apps with similar functionality to Office 365 offerings, control app permissions to Office 365, and apply access and session controls.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It offers a subset of the core MCAS features.</a:t>
            </a:r>
          </a:p>
          <a:p>
            <a:pPr algn="l"/>
            <a:endParaRPr lang="en-US" altLang="zh-CN" b="1" i="0" dirty="0">
              <a:solidFill>
                <a:srgbClr val="171717"/>
              </a:solidFill>
              <a:effectLst/>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Enhanced Cloud App Discovery in Azure Active Directory</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Azure Active Directory Premium P1 includes Azure Active Directory Cloud App Discovery at no extra cost. This feature is based on the Microsoft Cloud App Security Cloud Discovery capabilities that provide deeper visibility into cloud app usage in your organization.</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It provides a reduced subset of the MCAS discovery capabilities.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Use Microsoft Cloud App Security to intelligently and proactively identify and respond to threats across your organization's Microsoft and non-Microsoft cloud services.</a:t>
            </a:r>
          </a:p>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20969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demo script in GitHub</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34</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zh-CN"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Microsoft 365 Defender portal (previously Microsoft 365 security center) combines protection, detection, investigation, and response to </a:t>
            </a:r>
            <a:r>
              <a:rPr lang="en-US" b="0" i="1" dirty="0">
                <a:solidFill>
                  <a:srgbClr val="171717"/>
                </a:solidFill>
                <a:effectLst/>
                <a:latin typeface="Segoe UI" panose="020B0502040204020203" pitchFamily="34" charset="0"/>
              </a:rPr>
              <a:t>email</a:t>
            </a:r>
            <a:r>
              <a:rPr lang="en-US" b="0" i="0" dirty="0">
                <a:solidFill>
                  <a:srgbClr val="171717"/>
                </a:solidFill>
                <a:effectLst/>
                <a:latin typeface="Segoe UI" panose="020B0502040204020203" pitchFamily="34" charset="0"/>
              </a:rPr>
              <a:t>, </a:t>
            </a:r>
            <a:r>
              <a:rPr lang="en-US" b="0" i="1" dirty="0">
                <a:solidFill>
                  <a:srgbClr val="171717"/>
                </a:solidFill>
                <a:effectLst/>
                <a:latin typeface="Segoe UI" panose="020B0502040204020203" pitchFamily="34" charset="0"/>
              </a:rPr>
              <a:t>collaboration</a:t>
            </a:r>
            <a:r>
              <a:rPr lang="en-US" b="0" i="0" dirty="0">
                <a:solidFill>
                  <a:srgbClr val="171717"/>
                </a:solidFill>
                <a:effectLst/>
                <a:latin typeface="Segoe UI" panose="020B0502040204020203" pitchFamily="34" charset="0"/>
              </a:rPr>
              <a:t>, </a:t>
            </a:r>
            <a:r>
              <a:rPr lang="en-US" b="0" i="1" dirty="0">
                <a:solidFill>
                  <a:srgbClr val="171717"/>
                </a:solidFill>
                <a:effectLst/>
                <a:latin typeface="Segoe UI" panose="020B0502040204020203" pitchFamily="34" charset="0"/>
              </a:rPr>
              <a:t>identity</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device</a:t>
            </a:r>
            <a:r>
              <a:rPr lang="en-US" b="0" i="0" dirty="0">
                <a:solidFill>
                  <a:srgbClr val="171717"/>
                </a:solidFill>
                <a:effectLst/>
                <a:latin typeface="Segoe UI" panose="020B0502040204020203" pitchFamily="34" charset="0"/>
              </a:rPr>
              <a:t> threats, in a central portal.</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Here you can view the security health of your organization, act to configure devices, users, and apps, and get alerts for suspicious activity. The Microsoft 365 Defender portal helps security admins and security operations teams manage and protect their organization.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Microsoft 365 Defender portal home page shows many of the common cards that security teams need. The composition of cards and data depends on the user role. Because the Microsoft 365 Defender portal uses role-based access control, different roles will see cards that are more meaningful to their day-to-day jobs.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Microsoft 365 Defender portal allows admins to tailor the navigation pane to meet daily operational needs. Admins can customize the navigation pane to show or hide functions and services based on their specific preferences. Customization is specific to the individual admin, so other admins won’t see these changes.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Microsoft 365 Defender navigation pane includes these options and many more: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Home</a:t>
            </a:r>
            <a:r>
              <a:rPr lang="en-US" b="0" i="0" dirty="0">
                <a:solidFill>
                  <a:srgbClr val="171717"/>
                </a:solidFill>
                <a:effectLst/>
                <a:latin typeface="Segoe UI" panose="020B0502040204020203" pitchFamily="34" charset="0"/>
              </a:rPr>
              <a:t>: Get an at-a-glance view of the overall security health of your organization.</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Incidents</a:t>
            </a:r>
            <a:r>
              <a:rPr lang="en-US" b="0" i="0" dirty="0">
                <a:solidFill>
                  <a:srgbClr val="171717"/>
                </a:solidFill>
                <a:effectLst/>
                <a:latin typeface="Segoe UI" panose="020B0502040204020203" pitchFamily="34" charset="0"/>
              </a:rPr>
              <a:t>: See the broader story of an attack by connecting the dots seen on individual alerts on entities. You'll know exactly where an attack started, what devices are impacted, who was affected, and where the threat has gone.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Alerts</a:t>
            </a:r>
            <a:r>
              <a:rPr lang="en-US" b="0" i="0" dirty="0">
                <a:solidFill>
                  <a:srgbClr val="171717"/>
                </a:solidFill>
                <a:effectLst/>
                <a:latin typeface="Segoe UI" panose="020B0502040204020203" pitchFamily="34" charset="0"/>
              </a:rPr>
              <a:t>: Have greater visibility into all the alerts across your Microsoft 365 environment. Includes alerts from Microsoft Cloud App Security, Microsoft Defender for Office 365, Azure Active Directory, Microsoft Defender for Identity, and Microsoft Defender for Endpoint. Available to E3 and E5 customers.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i="0" dirty="0">
                <a:solidFill>
                  <a:srgbClr val="171717"/>
                </a:solidFill>
                <a:effectLst/>
                <a:latin typeface="Segoe UI" panose="020B0502040204020203" pitchFamily="34" charset="0"/>
              </a:rPr>
              <a:t>Hunting</a:t>
            </a:r>
            <a:r>
              <a:rPr lang="en-US" b="0" i="0" dirty="0">
                <a:solidFill>
                  <a:srgbClr val="171717"/>
                </a:solidFill>
                <a:effectLst/>
                <a:latin typeface="Segoe UI" panose="020B0502040204020203" pitchFamily="34" charset="0"/>
              </a:rPr>
              <a:t>: Proactively search for malware, suspicious files, and activities in your Microsoft 365 organization.</a:t>
            </a:r>
            <a:endParaRPr lang="en-US" b="1"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Action center</a:t>
            </a:r>
            <a:r>
              <a:rPr lang="en-US" b="0" i="0" dirty="0">
                <a:solidFill>
                  <a:srgbClr val="171717"/>
                </a:solidFill>
                <a:effectLst/>
                <a:latin typeface="Segoe UI" panose="020B0502040204020203" pitchFamily="34" charset="0"/>
              </a:rPr>
              <a:t>: Reduce the volume of alerts your security team must address manually, allowing them to focus on more sophisticated threats and other high-value initiatives.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i="0" dirty="0">
                <a:solidFill>
                  <a:srgbClr val="171717"/>
                </a:solidFill>
                <a:effectLst/>
                <a:latin typeface="Segoe UI" panose="020B0502040204020203" pitchFamily="34" charset="0"/>
              </a:rPr>
              <a:t>Threat analytics </a:t>
            </a:r>
            <a:r>
              <a:rPr lang="en-US" b="0" i="0" dirty="0">
                <a:solidFill>
                  <a:srgbClr val="171717"/>
                </a:solidFill>
                <a:effectLst/>
                <a:latin typeface="Segoe UI" panose="020B0502040204020203" pitchFamily="34" charset="0"/>
              </a:rPr>
              <a:t>- Track and respond to emerging threats with an integrated Microsoft 365 Defender threat analytics experience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i="0" dirty="0">
                <a:solidFill>
                  <a:srgbClr val="171717"/>
                </a:solidFill>
                <a:effectLst/>
                <a:latin typeface="Segoe UI" panose="020B0502040204020203" pitchFamily="34" charset="0"/>
              </a:rPr>
              <a:t>Secure Score</a:t>
            </a:r>
            <a:r>
              <a:rPr lang="en-US" b="0" i="0" dirty="0">
                <a:solidFill>
                  <a:srgbClr val="171717"/>
                </a:solidFill>
                <a:effectLst/>
                <a:latin typeface="Segoe UI" panose="020B0502040204020203" pitchFamily="34" charset="0"/>
              </a:rPr>
              <a:t>: Improve your overall security posture with Microsoft Secure Score. This page provides an all up summary of the different security features and capabilities you've enabled and includes recommendations for areas to improve.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i="0" dirty="0">
                <a:solidFill>
                  <a:srgbClr val="171717"/>
                </a:solidFill>
                <a:effectLst/>
                <a:latin typeface="Segoe UI" panose="020B0502040204020203" pitchFamily="34" charset="0"/>
              </a:rPr>
              <a:t>Learning hub </a:t>
            </a:r>
            <a:r>
              <a:rPr lang="en-US" b="0" i="0" dirty="0">
                <a:solidFill>
                  <a:srgbClr val="171717"/>
                </a:solidFill>
                <a:effectLst/>
                <a:latin typeface="Segoe UI" panose="020B0502040204020203" pitchFamily="34" charset="0"/>
              </a:rPr>
              <a:t>- The Microsoft 365 Defender portal includes a learning hub that bubbles up official guidance from resources such as the Microsoft security blog, the Microsoft security community on YouTube, and the official documentation at docs.microsoft.com.</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i="0" dirty="0">
                <a:solidFill>
                  <a:srgbClr val="171717"/>
                </a:solidFill>
                <a:effectLst/>
                <a:latin typeface="Segoe UI" panose="020B0502040204020203" pitchFamily="34" charset="0"/>
              </a:rPr>
              <a:t>Endpoints</a:t>
            </a:r>
            <a:r>
              <a:rPr lang="en-US" b="0" i="0" dirty="0">
                <a:solidFill>
                  <a:srgbClr val="171717"/>
                </a:solidFill>
                <a:effectLst/>
                <a:latin typeface="Segoe UI" panose="020B0502040204020203" pitchFamily="34" charset="0"/>
              </a:rPr>
              <a:t> – Microsoft Defender for Endpoints </a:t>
            </a:r>
            <a:r>
              <a:rPr lang="en-US" sz="882" b="0" i="0" kern="1200" dirty="0">
                <a:solidFill>
                  <a:srgbClr val="171717"/>
                </a:solidFill>
                <a:effectLst/>
                <a:latin typeface="Segoe UI" panose="020B0502040204020203" pitchFamily="34" charset="0"/>
                <a:ea typeface="+mn-ea"/>
                <a:cs typeface="+mn-cs"/>
              </a:rPr>
              <a:t>delivers </a:t>
            </a:r>
            <a:r>
              <a:rPr lang="en-US" b="0" i="0" dirty="0">
                <a:solidFill>
                  <a:srgbClr val="171717"/>
                </a:solidFill>
                <a:effectLst/>
                <a:latin typeface="Segoe UI" panose="020B0502040204020203" pitchFamily="34" charset="0"/>
              </a:rPr>
              <a:t>preventative protection, post-breach detection, automated investigation, and response for devices in your organization.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1" i="0" dirty="0">
                <a:solidFill>
                  <a:srgbClr val="171717"/>
                </a:solidFill>
                <a:effectLst/>
                <a:latin typeface="Segoe UI" panose="020B0502040204020203" pitchFamily="34" charset="0"/>
              </a:rPr>
              <a:t>Email &amp; collaboration </a:t>
            </a:r>
            <a:r>
              <a:rPr lang="en-US" b="0" i="0" dirty="0">
                <a:solidFill>
                  <a:srgbClr val="171717"/>
                </a:solidFill>
                <a:effectLst/>
                <a:latin typeface="Segoe UI" panose="020B0502040204020203" pitchFamily="34" charset="0"/>
              </a:rPr>
              <a:t>- Microsoft Defender for Office 365 helps organizations secure their enterprise with a set of prevention, detection, investigation and hunting features to protect email, and Office 365 resources.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Reports</a:t>
            </a:r>
            <a:r>
              <a:rPr lang="en-US" b="0" i="0" dirty="0">
                <a:solidFill>
                  <a:srgbClr val="171717"/>
                </a:solidFill>
                <a:effectLst/>
                <a:latin typeface="Segoe UI" panose="020B0502040204020203" pitchFamily="34" charset="0"/>
              </a:rPr>
              <a:t>: Get the detail and information you need to better protect your users, devices, apps, and more.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Permissions &amp; roles</a:t>
            </a:r>
            <a:r>
              <a:rPr lang="en-US" b="0" i="0" dirty="0">
                <a:solidFill>
                  <a:srgbClr val="171717"/>
                </a:solidFill>
                <a:effectLst/>
                <a:latin typeface="Segoe UI" panose="020B0502040204020203" pitchFamily="34" charset="0"/>
              </a:rPr>
              <a:t>: Access to Microsoft 365 Defender is configured with Azure Active Directory global roles or by using custom roles. </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71386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Microsoft Secure Score, one of the tools in the Microsoft 365 Defender portal, is a representation of a company's security posture. The higher the score, the better your protection.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Secure Score helps organizations: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Report on the current state of their security posture.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Improve their security posture by providing discoverability, visibility, guidance, and control.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Compare benchmarks and establish key performance indicators (KPIs).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Points are given for the following actions: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Configuring recommended security features.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Doing security-related tasks.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Addressing the improvement action with a third-party application or software, or an alternate mitigation.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Some improvement actions only give points when fully completed. Others give partial points if they're completed for some devices or users. If you can't, or don't want to, enact one of the improvement actions, you can choose to accept the risk or remaining risk.</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you have a license for one of the supported Microsoft products, you'll see related recommendations. Secure Score will show all possible improvements for the product, whatever the license edition, subscription, or plan. You'll then see all the security best practices and improvements that can be made to your score.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Your absolute security posture, represented by Secure Score, stays the same whatever licenses your organization owns for a specific product. Keep in mind that security should be balanced with usability, and not every recommendation can work for your environment.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Currently Microsoft Secure Score supports recommendations for Microsoft 365 (including Exchange Online), Azure Active Directory, Microsoft Defender for Endpoint, Microsoft Defender for Identity, and Cloud App Security. New recommendations are being added to Secure Score all the time.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this diagram, you can see the Secure Score is 32.86%. It illustrates a breakdown of the score by points, and then shows the improvement areas that will boost your score. Finally, it provides an indication of how well your score compares to other similar organizations.</a:t>
            </a:r>
          </a:p>
          <a:p>
            <a:pPr algn="l"/>
            <a:endParaRPr lang="en-US" altLang="zh-CN" b="1" i="0" dirty="0">
              <a:solidFill>
                <a:srgbClr val="171717"/>
              </a:solidFill>
              <a:effectLst/>
              <a:latin typeface="Segoe UI Light" panose="020B0502040204020203" pitchFamily="34" charset="0"/>
              <a:cs typeface="Segoe UI Light" panose="020B0502040204020203" pitchFamily="34" charset="0"/>
            </a:endParaRPr>
          </a:p>
          <a:p>
            <a:pPr algn="l"/>
            <a:endParaRPr lang="en-US" altLang="zh-CN" b="1" i="0" dirty="0">
              <a:solidFill>
                <a:srgbClr val="171717"/>
              </a:solidFill>
              <a:effectLst/>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Differences between the Azure and Microsoft Secure Score</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There's a Secure Score for both Microsoft 365 Defender and Azure Defender, but they're subtly different. Secure Score in the Azure Security Center is a measure of the security posture of your Azure subscriptions. Secure Score in the Microsoft 365 Defender portal is a measure of the security posture of the organization across your apps, devices, and  identities.</a:t>
            </a:r>
          </a:p>
          <a:p>
            <a:pPr algn="l"/>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Both the Azure and Microsoft Secure Score provide a list of steps you can take to improve your score. In Microsoft 365 Secure Score, these steps are called improvement actions. In the Azure Secure Score, scores are assessed for each subscription. The steps you can take to improve your score are called security recommendations and they're grouped into security controls.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Use Microsoft Secure Score to understand and rapidly improve your organization’s security posture.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089441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demo script in GitHub</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39</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zh-CN"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The Microsoft 365 Defender portal includes a </a:t>
            </a:r>
            <a:r>
              <a:rPr lang="en-US" b="1" i="0" dirty="0">
                <a:solidFill>
                  <a:srgbClr val="000000"/>
                </a:solidFill>
                <a:effectLst/>
                <a:latin typeface="Segoe UI" panose="020B0502040204020203" pitchFamily="34" charset="0"/>
              </a:rPr>
              <a:t>Reports</a:t>
            </a:r>
            <a:r>
              <a:rPr lang="en-US" b="0" i="0" dirty="0">
                <a:solidFill>
                  <a:srgbClr val="000000"/>
                </a:solidFill>
                <a:effectLst/>
                <a:latin typeface="Segoe UI" panose="020B0502040204020203" pitchFamily="34" charset="0"/>
              </a:rPr>
              <a:t> section that includes a general security report, reports related to endpoints, and reports related to email and collaboration.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general security report, shown in the slide, enables admins to Security report view information about security trends and track the protection status of your identities, data, devices, apps, and infrastructure.</a:t>
            </a:r>
          </a:p>
          <a:p>
            <a:pPr algn="l"/>
            <a:endParaRPr lang="en-US" altLang="zh-CN" b="0" i="0" dirty="0">
              <a:solidFill>
                <a:srgbClr val="000000"/>
              </a:solidFill>
              <a:effectLst/>
              <a:latin typeface="Segoe UI"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By default, cards are grouped by the following categories: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Identities</a:t>
            </a:r>
            <a:r>
              <a:rPr lang="en-US" altLang="zh-CN" b="0" i="0" dirty="0">
                <a:solidFill>
                  <a:srgbClr val="171717"/>
                </a:solidFill>
                <a:effectLst/>
                <a:latin typeface="Segoe UI Light" panose="020B0502040204020203" pitchFamily="34" charset="0"/>
                <a:cs typeface="Segoe UI Light" panose="020B0502040204020203" pitchFamily="34" charset="0"/>
              </a:rPr>
              <a:t> - user accounts and credentials.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Data</a:t>
            </a:r>
            <a:r>
              <a:rPr lang="en-US" altLang="zh-CN" b="0" i="0" dirty="0">
                <a:solidFill>
                  <a:srgbClr val="171717"/>
                </a:solidFill>
                <a:effectLst/>
                <a:latin typeface="Segoe UI Light" panose="020B0502040204020203" pitchFamily="34" charset="0"/>
                <a:cs typeface="Segoe UI Light" panose="020B0502040204020203" pitchFamily="34" charset="0"/>
              </a:rPr>
              <a:t> - email and document contents.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Devices</a:t>
            </a:r>
            <a:r>
              <a:rPr lang="en-US" altLang="zh-CN" b="0" i="0" dirty="0">
                <a:solidFill>
                  <a:srgbClr val="171717"/>
                </a:solidFill>
                <a:effectLst/>
                <a:latin typeface="Segoe UI Light" panose="020B0502040204020203" pitchFamily="34" charset="0"/>
                <a:cs typeface="Segoe UI Light" panose="020B0502040204020203" pitchFamily="34" charset="0"/>
              </a:rPr>
              <a:t> - computers, mobile phones, and other devices.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Apps</a:t>
            </a:r>
            <a:r>
              <a:rPr lang="en-US" altLang="zh-CN" b="0" i="0" dirty="0">
                <a:solidFill>
                  <a:srgbClr val="171717"/>
                </a:solidFill>
                <a:effectLst/>
                <a:latin typeface="Segoe UI Light" panose="020B0502040204020203" pitchFamily="34" charset="0"/>
                <a:cs typeface="Segoe UI Light" panose="020B0502040204020203" pitchFamily="34" charset="0"/>
              </a:rPr>
              <a:t> - programs and attached online services.</a:t>
            </a:r>
          </a:p>
          <a:p>
            <a:pPr algn="l"/>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In the example, the cards are grouped by category (only two of the four categories are shown in the image). The </a:t>
            </a:r>
            <a:r>
              <a:rPr lang="en-US" altLang="zh-CN" b="1" i="0" dirty="0">
                <a:solidFill>
                  <a:srgbClr val="171717"/>
                </a:solidFill>
                <a:effectLst/>
                <a:latin typeface="Segoe UI Light" panose="020B0502040204020203" pitchFamily="34" charset="0"/>
                <a:cs typeface="Segoe UI Light" panose="020B0502040204020203" pitchFamily="34" charset="0"/>
              </a:rPr>
              <a:t>Identities</a:t>
            </a:r>
            <a:r>
              <a:rPr lang="en-US" altLang="zh-CN" b="0" i="0" dirty="0">
                <a:solidFill>
                  <a:srgbClr val="171717"/>
                </a:solidFill>
                <a:effectLst/>
                <a:latin typeface="Segoe UI Light" panose="020B0502040204020203" pitchFamily="34" charset="0"/>
                <a:cs typeface="Segoe UI Light" panose="020B0502040204020203" pitchFamily="34" charset="0"/>
              </a:rPr>
              <a:t> category includes cards for </a:t>
            </a:r>
            <a:r>
              <a:rPr lang="en-US" altLang="zh-CN" b="1" i="0" dirty="0">
                <a:solidFill>
                  <a:srgbClr val="171717"/>
                </a:solidFill>
                <a:effectLst/>
                <a:latin typeface="Segoe UI Light" panose="020B0502040204020203" pitchFamily="34" charset="0"/>
                <a:cs typeface="Segoe UI Light" panose="020B0502040204020203" pitchFamily="34" charset="0"/>
              </a:rPr>
              <a:t>Users at risk</a:t>
            </a:r>
            <a:r>
              <a:rPr lang="en-US" altLang="zh-CN" b="0" i="0" dirty="0">
                <a:solidFill>
                  <a:srgbClr val="171717"/>
                </a:solidFill>
                <a:effectLst/>
                <a:latin typeface="Segoe UI Light" panose="020B0502040204020203" pitchFamily="34" charset="0"/>
                <a:cs typeface="Segoe UI Light" panose="020B0502040204020203" pitchFamily="34" charset="0"/>
              </a:rPr>
              <a:t> and </a:t>
            </a:r>
            <a:r>
              <a:rPr lang="en-US" altLang="zh-CN" b="1" i="0" dirty="0">
                <a:solidFill>
                  <a:srgbClr val="171717"/>
                </a:solidFill>
                <a:effectLst/>
                <a:latin typeface="Segoe UI Light" panose="020B0502040204020203" pitchFamily="34" charset="0"/>
                <a:cs typeface="Segoe UI Light" panose="020B0502040204020203" pitchFamily="34" charset="0"/>
              </a:rPr>
              <a:t>Global admins</a:t>
            </a:r>
            <a:r>
              <a:rPr lang="en-US" altLang="zh-CN" b="0" i="0" dirty="0">
                <a:solidFill>
                  <a:srgbClr val="171717"/>
                </a:solidFill>
                <a:effectLst/>
                <a:latin typeface="Segoe UI Light" panose="020B0502040204020203" pitchFamily="34" charset="0"/>
                <a:cs typeface="Segoe UI Light" panose="020B0502040204020203" pitchFamily="34" charset="0"/>
              </a:rPr>
              <a:t>. In the </a:t>
            </a:r>
            <a:r>
              <a:rPr lang="en-US" altLang="zh-CN" b="1" i="0" dirty="0">
                <a:solidFill>
                  <a:srgbClr val="171717"/>
                </a:solidFill>
                <a:effectLst/>
                <a:latin typeface="Segoe UI Light" panose="020B0502040204020203" pitchFamily="34" charset="0"/>
                <a:cs typeface="Segoe UI Light" panose="020B0502040204020203" pitchFamily="34" charset="0"/>
              </a:rPr>
              <a:t>Data </a:t>
            </a:r>
            <a:r>
              <a:rPr lang="en-US" altLang="zh-CN" b="0" i="0" dirty="0">
                <a:solidFill>
                  <a:srgbClr val="171717"/>
                </a:solidFill>
                <a:effectLst/>
                <a:latin typeface="Segoe UI Light" panose="020B0502040204020203" pitchFamily="34" charset="0"/>
                <a:cs typeface="Segoe UI Light" panose="020B0502040204020203" pitchFamily="34" charset="0"/>
              </a:rPr>
              <a:t>category you find several cards, including </a:t>
            </a:r>
            <a:r>
              <a:rPr lang="en-US" altLang="zh-CN" b="1" i="0" dirty="0">
                <a:solidFill>
                  <a:srgbClr val="171717"/>
                </a:solidFill>
                <a:effectLst/>
                <a:latin typeface="Segoe UI Light" panose="020B0502040204020203" pitchFamily="34" charset="0"/>
                <a:cs typeface="Segoe UI Light" panose="020B0502040204020203" pitchFamily="34" charset="0"/>
              </a:rPr>
              <a:t>Users with the most shared files</a:t>
            </a:r>
            <a:r>
              <a:rPr lang="en-US" altLang="zh-CN" b="0" i="0" dirty="0">
                <a:solidFill>
                  <a:srgbClr val="171717"/>
                </a:solidFill>
                <a:effectLst/>
                <a:latin typeface="Segoe UI Light" panose="020B0502040204020203" pitchFamily="34" charset="0"/>
                <a:cs typeface="Segoe UI Light" panose="020B0502040204020203" pitchFamily="34" charset="0"/>
              </a:rPr>
              <a:t> and </a:t>
            </a:r>
            <a:r>
              <a:rPr lang="en-US" altLang="zh-CN" b="1" i="0" dirty="0">
                <a:solidFill>
                  <a:srgbClr val="171717"/>
                </a:solidFill>
                <a:effectLst/>
                <a:latin typeface="Segoe UI Light" panose="020B0502040204020203" pitchFamily="34" charset="0"/>
                <a:cs typeface="Segoe UI Light" panose="020B0502040204020203" pitchFamily="34" charset="0"/>
              </a:rPr>
              <a:t>Third-party DLP policy matches</a:t>
            </a:r>
            <a:r>
              <a:rPr lang="en-US" altLang="zh-CN" b="0" i="0" dirty="0">
                <a:solidFill>
                  <a:srgbClr val="171717"/>
                </a:solidFill>
                <a:effectLst/>
                <a:latin typeface="Segoe UI Light" panose="020B0502040204020203" pitchFamily="34" charset="0"/>
                <a:cs typeface="Segoe UI Light" panose="020B0502040204020203" pitchFamily="34" charset="0"/>
              </a:rPr>
              <a:t>.  The devices and apps categories are not shown in the image.</a:t>
            </a:r>
            <a:endParaRPr lang="en-US" dirty="0">
              <a:latin typeface="Segoe UI Light" panose="020B0502040204020203" pitchFamily="34" charset="0"/>
              <a:cs typeface="Segoe UI Light" panose="020B0502040204020203" pitchFamily="34" charset="0"/>
            </a:endParaRPr>
          </a:p>
          <a:p>
            <a:pPr algn="l"/>
            <a:endParaRPr lang="en-US" dirty="0">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You can also group cards by topic, which will rearrange the cards and group them into the following areas: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Risk</a:t>
            </a:r>
            <a:r>
              <a:rPr lang="en-US" altLang="zh-CN" b="0" i="0" dirty="0">
                <a:solidFill>
                  <a:srgbClr val="171717"/>
                </a:solidFill>
                <a:effectLst/>
                <a:latin typeface="Segoe UI Light" panose="020B0502040204020203" pitchFamily="34" charset="0"/>
                <a:cs typeface="Segoe UI Light" panose="020B0502040204020203" pitchFamily="34" charset="0"/>
              </a:rPr>
              <a:t> - cards that highlight entities, such as accounts and devices, that might be at risk. These cards also highlight possible sources of risk, such as new threat campaigns and privileged cloud apps.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Detection trends</a:t>
            </a:r>
            <a:r>
              <a:rPr lang="en-US" altLang="zh-CN" b="0" i="0" dirty="0">
                <a:solidFill>
                  <a:srgbClr val="171717"/>
                </a:solidFill>
                <a:effectLst/>
                <a:latin typeface="Segoe UI Light" panose="020B0502040204020203" pitchFamily="34" charset="0"/>
                <a:cs typeface="Segoe UI Light" panose="020B0502040204020203" pitchFamily="34" charset="0"/>
              </a:rPr>
              <a:t> - cards that highlight new threat detections, anomalies, and policy violations.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Configuration and health</a:t>
            </a:r>
            <a:r>
              <a:rPr lang="en-US" altLang="zh-CN" b="0" i="0" dirty="0">
                <a:solidFill>
                  <a:srgbClr val="171717"/>
                </a:solidFill>
                <a:effectLst/>
                <a:latin typeface="Segoe UI Light" panose="020B0502040204020203" pitchFamily="34" charset="0"/>
                <a:cs typeface="Segoe UI Light" panose="020B0502040204020203" pitchFamily="34" charset="0"/>
              </a:rPr>
              <a:t> - cards that cover the configuration and deployment of security controls, including device onboarding states to management services.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Other</a:t>
            </a:r>
            <a:r>
              <a:rPr lang="en-US" altLang="zh-CN" b="0" i="0" dirty="0">
                <a:solidFill>
                  <a:srgbClr val="171717"/>
                </a:solidFill>
                <a:effectLst/>
                <a:latin typeface="Segoe UI Light" panose="020B0502040204020203" pitchFamily="34" charset="0"/>
                <a:cs typeface="Segoe UI Light" panose="020B0502040204020203" pitchFamily="34" charset="0"/>
              </a:rPr>
              <a:t> - all cards not categorized under other topics.</a:t>
            </a:r>
          </a:p>
          <a:p>
            <a:pPr algn="l"/>
            <a:endParaRPr lang="en-US" dirty="0">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Use the </a:t>
            </a:r>
            <a:r>
              <a:rPr lang="en-US" altLang="zh-CN" b="1" i="0" dirty="0">
                <a:solidFill>
                  <a:srgbClr val="171717"/>
                </a:solidFill>
                <a:effectLst/>
                <a:latin typeface="Segoe UI Light" panose="020B0502040204020203" pitchFamily="34" charset="0"/>
                <a:cs typeface="Segoe UI Light" panose="020B0502040204020203" pitchFamily="34" charset="0"/>
              </a:rPr>
              <a:t>Reports</a:t>
            </a:r>
            <a:r>
              <a:rPr lang="en-US" altLang="zh-CN" b="0" i="0" dirty="0">
                <a:solidFill>
                  <a:srgbClr val="171717"/>
                </a:solidFill>
                <a:effectLst/>
                <a:latin typeface="Segoe UI Light" panose="020B0502040204020203" pitchFamily="34" charset="0"/>
                <a:cs typeface="Segoe UI Light" panose="020B0502040204020203" pitchFamily="34" charset="0"/>
              </a:rPr>
              <a:t> section to view security trends across your organization, and track the protection of your organization’s devices, apps, identities, and data.</a:t>
            </a:r>
          </a:p>
          <a:p>
            <a:br>
              <a:rPr lang="en-US" altLang="zh-CN" b="0" i="0" dirty="0">
                <a:solidFill>
                  <a:srgbClr val="171717"/>
                </a:solidFill>
                <a:effectLst/>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592388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Incidents are a collection of correlated alerts created when a suspicious event is found. Alerts are generated from different device, user, and mailbox entities, and can come from many different domains. These alerts are automatically aggregated by Microsoft 365 Defender. It's the grouping of these related alerts that form an incident. The incident provides a comprehensive view and context of an attack.</a:t>
            </a:r>
          </a:p>
          <a:p>
            <a:pPr algn="l"/>
            <a:r>
              <a:rPr lang="en-US" b="0" i="0" dirty="0">
                <a:solidFill>
                  <a:srgbClr val="171717"/>
                </a:solidFill>
                <a:effectLst/>
                <a:latin typeface="Segoe UI" panose="020B0502040204020203" pitchFamily="34" charset="0"/>
              </a:rPr>
              <a:t>Security personnel can use an incident to determine where an attack started, what methods were used, and to what extent the attack has progressed within the network. They can also determine the scope of the attack, and how many users, devices, and mailboxes were affected. The severity of the attack can also be determined.</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Incident management</a:t>
            </a:r>
          </a:p>
          <a:p>
            <a:pPr algn="l"/>
            <a:r>
              <a:rPr lang="en-US" b="0" i="0" dirty="0">
                <a:solidFill>
                  <a:srgbClr val="171717"/>
                </a:solidFill>
                <a:effectLst/>
                <a:latin typeface="Segoe UI" panose="020B0502040204020203" pitchFamily="34" charset="0"/>
              </a:rPr>
              <a:t>Managing incidents is critical in ensuring that threats are contained and addressed. In Microsoft 365 Defender, you can manage incidents on devices, users accounts, and mailboxes.</a:t>
            </a:r>
          </a:p>
          <a:p>
            <a:pPr algn="l"/>
            <a:r>
              <a:rPr lang="en-US" b="0" i="0" dirty="0">
                <a:solidFill>
                  <a:srgbClr val="171717"/>
                </a:solidFill>
                <a:effectLst/>
                <a:latin typeface="Segoe UI" panose="020B0502040204020203" pitchFamily="34" charset="0"/>
              </a:rPr>
              <a:t>You can manage incidents by selecting one from the Incidents queue.</a:t>
            </a:r>
          </a:p>
          <a:p>
            <a:pPr algn="l"/>
            <a:r>
              <a:rPr lang="en-US" b="0" i="0" dirty="0">
                <a:solidFill>
                  <a:srgbClr val="171717"/>
                </a:solidFill>
                <a:effectLst/>
                <a:latin typeface="Segoe UI" panose="020B0502040204020203" pitchFamily="34" charset="0"/>
              </a:rPr>
              <a:t>Incidents are automatically assigned a name based on an alert. You can edit the name of an incident, resolve it, then set its classification and determination. You can also assign the incident </a:t>
            </a:r>
            <a:r>
              <a:rPr lang="en-US" b="0" i="0">
                <a:solidFill>
                  <a:srgbClr val="171717"/>
                </a:solidFill>
                <a:effectLst/>
                <a:latin typeface="Segoe UI" panose="020B0502040204020203" pitchFamily="34" charset="0"/>
              </a:rPr>
              <a:t>to yourself and </a:t>
            </a:r>
            <a:r>
              <a:rPr lang="en-US" b="0" i="0" dirty="0">
                <a:solidFill>
                  <a:srgbClr val="171717"/>
                </a:solidFill>
                <a:effectLst/>
                <a:latin typeface="Segoe UI" panose="020B0502040204020203" pitchFamily="34" charset="0"/>
              </a:rPr>
              <a:t>add incident tags and comments.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you investigate cases where you want to move alerts from one incident to another, you can also do so from the Alerts tab. You'll create a larger or smaller incident that includes all relevant alerts.</a:t>
            </a:r>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Watch this four-minute video, which describes incidents and incident management:  </a:t>
            </a:r>
            <a:r>
              <a:rPr lang="en-US" altLang="zh-CN" dirty="0">
                <a:latin typeface="Segoe UI Light" panose="020B0502040204020203" pitchFamily="34" charset="0"/>
                <a:cs typeface="Segoe UI Light" panose="020B0502040204020203" pitchFamily="34" charset="0"/>
                <a:hlinkClick r:id="rId3" tooltip="https://www.microsoft.com/en-us/videoplayer/embed/RE4J3mt"/>
              </a:rPr>
              <a:t>https://www.microsoft.com/en-us/videoplayer/embed/RE4J3mt</a:t>
            </a:r>
            <a:r>
              <a:rPr lang="en-US" altLang="zh-CN" dirty="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1209694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71717"/>
                </a:solidFill>
                <a:effectLst/>
                <a:latin typeface="Segoe UI Light" panose="020B0502040204020203" pitchFamily="34" charset="0"/>
                <a:cs typeface="Segoe UI Light" panose="020B0502040204020203" pitchFamily="34" charset="0"/>
              </a:rPr>
              <a:t>In this module, you’ll explore what Intune is and how to use Endpoint Security to manage devices with Microsoft Endpoint Manager.</a:t>
            </a:r>
            <a:endParaRPr lang="en-US" altLang="zh-CN"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71717"/>
                </a:solidFill>
                <a:effectLst/>
                <a:latin typeface="Segoe UI Light" panose="020B0502040204020203" pitchFamily="34" charset="0"/>
                <a:cs typeface="Segoe UI Light" panose="020B0502040204020203" pitchFamily="34" charset="0"/>
              </a:rPr>
              <a:t>Microsoft Intune is a cloud-based service that focuses on mobile device management (MDM) and mobile application management (MAM). You control how your organization’s devices, including mobile phones, tablets, and laptops, are used. You can also configure specific policies to control applications. For example, you can prevent emails from being sent to people outside your organization.</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Intune also allows people in your organization to use their personal devices for school or work. On personal devices, Intune helps make sure your organization data stays protected, and can isolate it from personal data.</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With Intune, admins can:</a:t>
            </a:r>
          </a:p>
          <a:p>
            <a:pPr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Support a diverse mobile environment and manage iOS/iPadOS, Android, Windows, and macOS devices securely.</a:t>
            </a:r>
          </a:p>
          <a:p>
            <a:pPr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Set rules and configure settings on personal and organization-owned devices to access data and networks.</a:t>
            </a:r>
          </a:p>
          <a:p>
            <a:pPr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Deploy and authenticate apps for both on-premises and mobile devices.</a:t>
            </a:r>
          </a:p>
          <a:p>
            <a:pPr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Protect your company information by controlling the way users access and share information.</a:t>
            </a:r>
          </a:p>
          <a:p>
            <a:pPr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Be sure devices and apps are compliant with your security requirements.</a:t>
            </a:r>
          </a:p>
          <a:p>
            <a:pPr algn="l"/>
            <a:endParaRPr lang="en-US" dirty="0">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Mobile device management (MDM)</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For devices that are owned by the business, organizations can maintain full control. This includes settings, features, and security. When these devices are enrolled with Intune, they'll receive rules and settings defined by Intune policies. For example, you can define password requirements.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To learn more, go to: </a:t>
            </a:r>
            <a:r>
              <a:rPr lang="en-US" altLang="zh-CN" b="0" i="0" u="none" strike="noStrike" dirty="0">
                <a:effectLst/>
                <a:latin typeface="Segoe UI Light" panose="020B0502040204020203" pitchFamily="34" charset="0"/>
                <a:cs typeface="Segoe UI Light" panose="020B0502040204020203" pitchFamily="34" charset="0"/>
                <a:hlinkClick r:id="rId3"/>
              </a:rPr>
              <a:t>Manage devices</a:t>
            </a:r>
            <a:r>
              <a:rPr lang="en-US" altLang="zh-CN" b="0" i="0" dirty="0">
                <a:solidFill>
                  <a:srgbClr val="171717"/>
                </a:solidFill>
                <a:effectLst/>
                <a:latin typeface="Segoe UI Light" panose="020B0502040204020203" pitchFamily="34" charset="0"/>
                <a:cs typeface="Segoe UI Light" panose="020B0502040204020203" pitchFamily="34" charset="0"/>
              </a:rPr>
              <a:t>.</a:t>
            </a:r>
          </a:p>
          <a:p>
            <a:pPr algn="l"/>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Mobile application management (MAM)</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Users with personal devices might not want their phone to be under full corporate control. Mobile application management (MAM) gives admins the ability to protect corporate data at the application level. Where users just want to access apps like email or Microsoft Teams, admins can use application protection policies, without requiring the device to be enrolled in Intune, supporting bring-your-own device (BYOD) scenarios.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MAM can be used with custom applications and store apps.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To learn more, go to: </a:t>
            </a:r>
            <a:r>
              <a:rPr lang="en-US" altLang="zh-CN" b="0" i="0" u="none" strike="noStrike" dirty="0">
                <a:effectLst/>
                <a:latin typeface="Segoe UI Light" panose="020B0502040204020203" pitchFamily="34" charset="0"/>
                <a:cs typeface="Segoe UI Light" panose="020B0502040204020203" pitchFamily="34" charset="0"/>
                <a:hlinkClick r:id="rId4"/>
              </a:rPr>
              <a:t>Manage apps</a:t>
            </a:r>
            <a:r>
              <a:rPr lang="en-US" altLang="zh-CN" b="0" i="0" dirty="0">
                <a:solidFill>
                  <a:srgbClr val="171717"/>
                </a:solidFill>
                <a:effectLst/>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1209694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171717"/>
                </a:solidFill>
                <a:effectLst/>
                <a:latin typeface="Segoe UI Light" panose="020B0502040204020203" pitchFamily="34" charset="0"/>
                <a:cs typeface="Segoe UI Light" panose="020B0502040204020203" pitchFamily="34" charset="0"/>
              </a:rPr>
              <a:t>When admins want to configure and manage security tasks for at-risk devices, they can go to the Endpoint security node in Intune.</a:t>
            </a:r>
          </a:p>
          <a:p>
            <a:pPr algn="l"/>
            <a:r>
              <a:rPr lang="en-US" altLang="zh-CN" b="1" i="0" dirty="0">
                <a:solidFill>
                  <a:srgbClr val="171717"/>
                </a:solidFill>
                <a:effectLst/>
                <a:latin typeface="Segoe UI Light" panose="020B0502040204020203" pitchFamily="34" charset="0"/>
                <a:cs typeface="Segoe UI Light" panose="020B0502040204020203" pitchFamily="34" charset="0"/>
              </a:rPr>
              <a:t>Manage devices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The Endpoint security node includes the </a:t>
            </a:r>
            <a:r>
              <a:rPr lang="en-US" altLang="zh-CN" b="0" i="1" dirty="0">
                <a:solidFill>
                  <a:srgbClr val="171717"/>
                </a:solidFill>
                <a:effectLst/>
                <a:latin typeface="Segoe UI Light" panose="020B0502040204020203" pitchFamily="34" charset="0"/>
                <a:cs typeface="Segoe UI Light" panose="020B0502040204020203" pitchFamily="34" charset="0"/>
              </a:rPr>
              <a:t>All devices</a:t>
            </a:r>
            <a:r>
              <a:rPr lang="en-US" altLang="zh-CN" b="0" i="0" dirty="0">
                <a:solidFill>
                  <a:srgbClr val="171717"/>
                </a:solidFill>
                <a:effectLst/>
                <a:latin typeface="Segoe UI Light" panose="020B0502040204020203" pitchFamily="34" charset="0"/>
                <a:cs typeface="Segoe UI Light" panose="020B0502040204020203" pitchFamily="34" charset="0"/>
              </a:rPr>
              <a:t> view, where you'll see a list of all devices from your Azure AD that are available in Microsoft Endpoint Manager.</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From this view, you can select devices to drill in for more information, such as which policies a device isn't compliant with. You can also use access from this view to remediate issues for a device, including restarting, start a scan for malware, or rotate BitLocker keys on a Windows 10 device.</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For more information, go to: </a:t>
            </a:r>
            <a:r>
              <a:rPr lang="en-US" altLang="zh-CN" b="0" i="0" u="none" strike="noStrike" dirty="0">
                <a:solidFill>
                  <a:srgbClr val="171717"/>
                </a:solidFill>
                <a:effectLst/>
                <a:latin typeface="Segoe UI Light" panose="020B0502040204020203" pitchFamily="34" charset="0"/>
                <a:cs typeface="Segoe UI Light" panose="020B0502040204020203" pitchFamily="34" charset="0"/>
                <a:hlinkClick r:id="rId3"/>
              </a:rPr>
              <a:t>Manage devices with endpoint security in Microsoft Intune</a:t>
            </a:r>
            <a:r>
              <a:rPr lang="en-US" altLang="zh-CN" b="0" i="0" dirty="0">
                <a:solidFill>
                  <a:srgbClr val="171717"/>
                </a:solidFill>
                <a:effectLst/>
                <a:latin typeface="Segoe UI Light" panose="020B0502040204020203" pitchFamily="34" charset="0"/>
                <a:cs typeface="Segoe UI Light" panose="020B0502040204020203" pitchFamily="34" charset="0"/>
              </a:rPr>
              <a:t>.</a:t>
            </a:r>
          </a:p>
          <a:p>
            <a:pPr algn="l"/>
            <a:r>
              <a:rPr lang="en-US" altLang="zh-CN" b="1" i="0" dirty="0">
                <a:solidFill>
                  <a:srgbClr val="171717"/>
                </a:solidFill>
                <a:effectLst/>
                <a:latin typeface="Segoe UI Light" panose="020B0502040204020203" pitchFamily="34" charset="0"/>
                <a:cs typeface="Segoe UI Light" panose="020B0502040204020203" pitchFamily="34" charset="0"/>
              </a:rPr>
              <a:t>Manage security baselines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Intune includes </a:t>
            </a:r>
            <a:r>
              <a:rPr lang="en-US" altLang="zh-CN" b="0" i="0" u="none" strike="noStrike" dirty="0">
                <a:solidFill>
                  <a:srgbClr val="171717"/>
                </a:solidFill>
                <a:effectLst/>
                <a:latin typeface="Segoe UI Light" panose="020B0502040204020203" pitchFamily="34" charset="0"/>
                <a:cs typeface="Segoe UI Light" panose="020B0502040204020203" pitchFamily="34" charset="0"/>
                <a:hlinkClick r:id="rId4"/>
              </a:rPr>
              <a:t>security baselines</a:t>
            </a:r>
            <a:r>
              <a:rPr lang="en-US" altLang="zh-CN" b="0" i="0" dirty="0">
                <a:solidFill>
                  <a:srgbClr val="171717"/>
                </a:solidFill>
                <a:effectLst/>
                <a:latin typeface="Segoe UI Light" panose="020B0502040204020203" pitchFamily="34" charset="0"/>
                <a:cs typeface="Segoe UI Light" panose="020B0502040204020203" pitchFamily="34" charset="0"/>
              </a:rPr>
              <a:t> for Windows devices and a growing list of applications, including Microsoft Edge, Microsoft Defender for Endpoint (previously Microsoft Defender Advanced Threat Protection), and more. Security baselines are preconfigured groups of Windows settings that help admins apply recommended security.</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As an example, the MDM Security Baseline automatically enables BitLocker for removable drives, automatically requires a password to unlock a device, and automatically disables basic authentication. Admins can also customize the baselines to enforce only those settings and values that are required.</a:t>
            </a:r>
          </a:p>
          <a:p>
            <a:pPr algn="l"/>
            <a:r>
              <a:rPr lang="en-US" altLang="zh-CN" b="1" i="0" dirty="0">
                <a:solidFill>
                  <a:srgbClr val="171717"/>
                </a:solidFill>
                <a:effectLst/>
                <a:latin typeface="Segoe UI Light" panose="020B0502040204020203" pitchFamily="34" charset="0"/>
                <a:cs typeface="Segoe UI Light" panose="020B0502040204020203" pitchFamily="34" charset="0"/>
              </a:rPr>
              <a:t>Use policies to manage device security</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Each </a:t>
            </a:r>
            <a:r>
              <a:rPr lang="en-US" altLang="zh-CN" b="0" i="0" u="none" strike="noStrike" dirty="0">
                <a:solidFill>
                  <a:srgbClr val="171717"/>
                </a:solidFill>
                <a:effectLst/>
                <a:latin typeface="Segoe UI Light" panose="020B0502040204020203" pitchFamily="34" charset="0"/>
                <a:cs typeface="Segoe UI Light" panose="020B0502040204020203" pitchFamily="34" charset="0"/>
                <a:hlinkClick r:id="rId5"/>
              </a:rPr>
              <a:t>Endpoint security policy</a:t>
            </a:r>
            <a:r>
              <a:rPr lang="en-US" altLang="zh-CN" b="0" i="0" dirty="0">
                <a:solidFill>
                  <a:srgbClr val="171717"/>
                </a:solidFill>
                <a:effectLst/>
                <a:latin typeface="Segoe UI Light" panose="020B0502040204020203" pitchFamily="34" charset="0"/>
                <a:cs typeface="Segoe UI Light" panose="020B0502040204020203" pitchFamily="34" charset="0"/>
              </a:rPr>
              <a:t> focuses on aspects of device security like antivirus, disk encryption, firewalls, and areas such as endpoint detection and response and attack surface reduction, made available through integration with Microsoft Defender for Endpoint.</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Endpoint security policies are one of several methods in Intune to configure settings on devices. When managing settings, it's important to understand what other methods being used in your environment can configure your devices, to </a:t>
            </a:r>
            <a:r>
              <a:rPr lang="en-US" altLang="zh-CN" b="0" i="0" u="none" strike="noStrike" dirty="0">
                <a:solidFill>
                  <a:srgbClr val="171717"/>
                </a:solidFill>
                <a:effectLst/>
                <a:latin typeface="Segoe UI Light" panose="020B0502040204020203" pitchFamily="34" charset="0"/>
                <a:cs typeface="Segoe UI Light" panose="020B0502040204020203" pitchFamily="34" charset="0"/>
                <a:hlinkClick r:id="rId6"/>
              </a:rPr>
              <a:t>avoid policy conflicts</a:t>
            </a:r>
            <a:r>
              <a:rPr lang="en-US" altLang="zh-CN" b="0" i="0" dirty="0">
                <a:solidFill>
                  <a:srgbClr val="171717"/>
                </a:solidFill>
                <a:effectLst/>
                <a:latin typeface="Segoe UI Light" panose="020B0502040204020203" pitchFamily="34" charset="0"/>
                <a:cs typeface="Segoe UI Light" panose="020B0502040204020203" pitchFamily="34" charset="0"/>
              </a:rPr>
              <a:t>.</a:t>
            </a:r>
          </a:p>
          <a:p>
            <a:pPr algn="l"/>
            <a:r>
              <a:rPr lang="en-US" altLang="zh-CN" b="1" i="0" dirty="0">
                <a:solidFill>
                  <a:srgbClr val="171717"/>
                </a:solidFill>
                <a:effectLst/>
                <a:latin typeface="Segoe UI Light" panose="020B0502040204020203" pitchFamily="34" charset="0"/>
                <a:cs typeface="Segoe UI Light" panose="020B0502040204020203" pitchFamily="34" charset="0"/>
              </a:rPr>
              <a:t>Use device compliance policy</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Use device compliance policy to establish the conditions by which devices and users are allowed to access the corporate network and company resources. With compliance policies, admins can set the rules that devices and users must meet to be considered compliant. Rules can include OS versions, password requirements, device threat levels, and more. To learn more, go to: </a:t>
            </a:r>
            <a:r>
              <a:rPr lang="en-US" altLang="zh-CN" b="0" i="0" u="none" strike="noStrike" dirty="0">
                <a:solidFill>
                  <a:srgbClr val="171717"/>
                </a:solidFill>
                <a:effectLst/>
                <a:latin typeface="Segoe UI Light" panose="020B0502040204020203" pitchFamily="34" charset="0"/>
                <a:cs typeface="Segoe UI Light" panose="020B0502040204020203" pitchFamily="34" charset="0"/>
                <a:hlinkClick r:id="rId7"/>
              </a:rPr>
              <a:t>Use compliance policies to set rules for devices you manage with Intune</a:t>
            </a:r>
            <a:r>
              <a:rPr lang="en-US" altLang="zh-CN" b="0" i="0" dirty="0">
                <a:solidFill>
                  <a:srgbClr val="171717"/>
                </a:solidFill>
                <a:effectLst/>
                <a:latin typeface="Segoe UI Light" panose="020B0502040204020203" pitchFamily="34" charset="0"/>
                <a:cs typeface="Segoe UI Light" panose="020B0502040204020203" pitchFamily="34" charset="0"/>
              </a:rPr>
              <a:t>.</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Device compliance policies are one of several methods in Intune to configure settings on devices. When managing settings, it's important to understand what other methods being used in your environment can configure your devices to </a:t>
            </a:r>
            <a:r>
              <a:rPr lang="en-US" altLang="zh-CN" b="0" i="0" u="none" strike="noStrike" dirty="0">
                <a:solidFill>
                  <a:srgbClr val="171717"/>
                </a:solidFill>
                <a:effectLst/>
                <a:latin typeface="Segoe UI Light" panose="020B0502040204020203" pitchFamily="34" charset="0"/>
                <a:cs typeface="Segoe UI Light" panose="020B0502040204020203" pitchFamily="34" charset="0"/>
                <a:hlinkClick r:id="rId6"/>
              </a:rPr>
              <a:t>avoid policy conflicts</a:t>
            </a:r>
            <a:r>
              <a:rPr lang="en-US" altLang="zh-CN" b="0" i="0" dirty="0">
                <a:solidFill>
                  <a:srgbClr val="171717"/>
                </a:solidFill>
                <a:effectLst/>
                <a:latin typeface="Segoe UI Light" panose="020B0502040204020203" pitchFamily="34" charset="0"/>
                <a:cs typeface="Segoe UI Light" panose="020B0502040204020203" pitchFamily="34" charset="0"/>
              </a:rPr>
              <a:t>.</a:t>
            </a:r>
          </a:p>
          <a:p>
            <a:pPr algn="l"/>
            <a:r>
              <a:rPr lang="en-US" altLang="zh-CN" b="1" i="0" dirty="0">
                <a:solidFill>
                  <a:srgbClr val="171717"/>
                </a:solidFill>
                <a:effectLst/>
                <a:latin typeface="Segoe UI Light" panose="020B0502040204020203" pitchFamily="34" charset="0"/>
                <a:cs typeface="Segoe UI Light" panose="020B0502040204020203" pitchFamily="34" charset="0"/>
              </a:rPr>
              <a:t>Configure conditional access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Intune can be integrated with Azure AD conditional access policies to enforce compliance policies. Intune passes the results of your device compliance policies to Azure AD, which then uses conditional access policies to enforce which devices and apps can access your corporate resources.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The following are two common methods of using conditional access with Intune:</a:t>
            </a:r>
          </a:p>
          <a:p>
            <a:pPr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Device-based conditional access, to ensure only managed and compliant devices can access network resources.</a:t>
            </a:r>
          </a:p>
          <a:p>
            <a:pPr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App-based conditional access, which uses app protection policies to manage access to network resources by users on devices that aren't managed with Intune.</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To learn more about using conditional access with Intune, go to: </a:t>
            </a:r>
            <a:r>
              <a:rPr lang="en-US" altLang="zh-CN" b="0" i="0" u="none" strike="noStrike" dirty="0">
                <a:solidFill>
                  <a:srgbClr val="171717"/>
                </a:solidFill>
                <a:effectLst/>
                <a:latin typeface="Segoe UI Light" panose="020B0502040204020203" pitchFamily="34" charset="0"/>
                <a:cs typeface="Segoe UI Light" panose="020B0502040204020203" pitchFamily="34" charset="0"/>
                <a:hlinkClick r:id="rId8"/>
              </a:rPr>
              <a:t>Learn about Conditional Access and Intune.</a:t>
            </a:r>
            <a:endParaRPr lang="en-US" altLang="zh-CN" b="0" i="0" dirty="0">
              <a:solidFill>
                <a:srgbClr val="171717"/>
              </a:solidFill>
              <a:effectLst/>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Integration with Microsoft Defender for Endpoint</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Intune can integrate with Microsoft Defender for Endpoint (formerly Microsoft Defender ATP) for a Mobile Threat Defense solution. Integration can help prevent security breaches and limit the impact of breaches within an organization.</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Microsoft Defender for Endpoint works with devices that run:</a:t>
            </a:r>
          </a:p>
          <a:p>
            <a:pPr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Android</a:t>
            </a:r>
          </a:p>
          <a:p>
            <a:pPr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iOS/iPadOS</a:t>
            </a:r>
          </a:p>
          <a:p>
            <a:pPr algn="l">
              <a:buFont typeface="Arial" panose="020B0604020202020204" pitchFamily="34" charset="0"/>
              <a:buChar char="•"/>
            </a:pPr>
            <a:r>
              <a:rPr lang="en-US" altLang="zh-CN" b="0" i="0" dirty="0">
                <a:solidFill>
                  <a:srgbClr val="171717"/>
                </a:solidFill>
                <a:effectLst/>
                <a:latin typeface="Segoe UI Light" panose="020B0502040204020203" pitchFamily="34" charset="0"/>
                <a:cs typeface="Segoe UI Light" panose="020B0502040204020203" pitchFamily="34" charset="0"/>
              </a:rPr>
              <a:t>Windows 10 or later</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By integrating Intune with Microsoft Defender for Endpoint, organizations can take advantage of Microsoft Defender for Endpoint’s Threat and Vulnerability Management (TVM), using Intune to remediate endpoint weakness identified by TVM.</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To learn more, go to: </a:t>
            </a:r>
            <a:r>
              <a:rPr lang="en-US" altLang="zh-CN" b="0" i="0" u="none" strike="noStrike" dirty="0">
                <a:solidFill>
                  <a:srgbClr val="171717"/>
                </a:solidFill>
                <a:effectLst/>
                <a:latin typeface="Segoe UI Light" panose="020B0502040204020203" pitchFamily="34" charset="0"/>
                <a:cs typeface="Segoe UI Light" panose="020B0502040204020203" pitchFamily="34" charset="0"/>
                <a:hlinkClick r:id="rId9"/>
              </a:rPr>
              <a:t>Enforce compliance for Microsoft Defender for Endpoint with Conditional Access in Intune</a:t>
            </a:r>
            <a:r>
              <a:rPr lang="en-US" altLang="zh-CN" b="0" i="0" dirty="0">
                <a:solidFill>
                  <a:srgbClr val="171717"/>
                </a:solidFill>
                <a:effectLst/>
                <a:latin typeface="Segoe UI Light" panose="020B0502040204020203" pitchFamily="34" charset="0"/>
                <a:cs typeface="Segoe UI Light" panose="020B0502040204020203" pitchFamily="34" charset="0"/>
              </a:rPr>
              <a:t>.</a:t>
            </a:r>
          </a:p>
          <a:p>
            <a:pPr algn="l"/>
            <a:r>
              <a:rPr lang="en-US" altLang="zh-CN" b="1" i="0" dirty="0">
                <a:solidFill>
                  <a:srgbClr val="171717"/>
                </a:solidFill>
                <a:effectLst/>
                <a:latin typeface="Segoe UI Light" panose="020B0502040204020203" pitchFamily="34" charset="0"/>
                <a:cs typeface="Segoe UI Light" panose="020B0502040204020203" pitchFamily="34" charset="0"/>
              </a:rPr>
              <a:t>Role-based access control with Microsoft Intune</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Role-based access control (RBAC) helps manage who has access to the organization's resources and what they do with them. By assigning roles to Intune users, admins limit what they'll see and change. Each role has a set of permissions that determine what users with that role can access and change within your organization.</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To manage tasks in the Endpoint security node of the Microsoft Endpoint Manager admin center, an account must have RBAC permissions equal to the permissions provided by the built-in Intune role of </a:t>
            </a:r>
            <a:r>
              <a:rPr lang="en-US" altLang="zh-CN" b="1" i="0" dirty="0">
                <a:solidFill>
                  <a:srgbClr val="171717"/>
                </a:solidFill>
                <a:effectLst/>
                <a:latin typeface="Segoe UI Light" panose="020B0502040204020203" pitchFamily="34" charset="0"/>
                <a:cs typeface="Segoe UI Light" panose="020B0502040204020203" pitchFamily="34" charset="0"/>
              </a:rPr>
              <a:t>Endpoint Security Manager</a:t>
            </a:r>
            <a:r>
              <a:rPr lang="en-US" altLang="zh-CN" b="0" i="0" dirty="0">
                <a:solidFill>
                  <a:srgbClr val="171717"/>
                </a:solidFill>
                <a:effectLst/>
                <a:latin typeface="Segoe UI Light" panose="020B0502040204020203" pitchFamily="34" charset="0"/>
                <a:cs typeface="Segoe UI Light" panose="020B0502040204020203" pitchFamily="34" charset="0"/>
              </a:rPr>
              <a:t>. The Endpoint Security Manager role grants access to the Microsoft Endpoint Manager admin center. This role can be used by individuals who manage security and compliance features, including security baselines, device compliance, conditional access, and Microsoft Defender for Endpoint.</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To learn more, go to: </a:t>
            </a:r>
            <a:r>
              <a:rPr lang="en-US" altLang="zh-CN" b="0" i="0" u="none" strike="noStrike" dirty="0">
                <a:solidFill>
                  <a:srgbClr val="171717"/>
                </a:solidFill>
                <a:effectLst/>
                <a:latin typeface="Segoe UI Light" panose="020B0502040204020203" pitchFamily="34" charset="0"/>
                <a:cs typeface="Segoe UI Light" panose="020B0502040204020203" pitchFamily="34" charset="0"/>
                <a:hlinkClick r:id="rId10"/>
              </a:rPr>
              <a:t>Role-based access control (RBAC) with Microsoft Intune</a:t>
            </a:r>
            <a:r>
              <a:rPr lang="en-US" altLang="zh-CN" b="0" i="0" dirty="0">
                <a:solidFill>
                  <a:srgbClr val="171717"/>
                </a:solidFill>
                <a:effectLst/>
                <a:latin typeface="Segoe UI Light" panose="020B0502040204020203" pitchFamily="34" charset="0"/>
                <a:cs typeface="Segoe UI Light" panose="020B0502040204020203" pitchFamily="34" charset="0"/>
              </a:rPr>
              <a:t>.</a:t>
            </a:r>
          </a:p>
          <a:p>
            <a:pPr algn="l"/>
            <a:r>
              <a:rPr lang="en-US" altLang="zh-CN" b="1" i="0" dirty="0">
                <a:solidFill>
                  <a:srgbClr val="171717"/>
                </a:solidFill>
                <a:effectLst/>
                <a:latin typeface="Segoe UI Light" panose="020B0502040204020203" pitchFamily="34" charset="0"/>
                <a:cs typeface="Segoe UI Light" panose="020B0502040204020203" pitchFamily="34" charset="0"/>
              </a:rPr>
              <a:t>Video demonstration of Microsoft Endpoint Manager capabilities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In this eight-minute video, you’ll explore Endpoint Manager, and some of its capabilities.</a:t>
            </a:r>
          </a:p>
          <a:p>
            <a:pPr algn="l"/>
            <a:endParaRPr lang="en-US" dirty="0">
              <a:latin typeface="Segoe UI Light" panose="020B0502040204020203" pitchFamily="34" charset="0"/>
              <a:cs typeface="Segoe UI Light" panose="020B0502040204020203" pitchFamily="34" charset="0"/>
            </a:endParaRPr>
          </a:p>
          <a:p>
            <a:pPr algn="l"/>
            <a:endParaRPr lang="en-US" dirty="0">
              <a:latin typeface="Segoe UI Light" panose="020B0502040204020203" pitchFamily="34" charset="0"/>
              <a:cs typeface="Segoe UI Light" panose="020B0502040204020203" pitchFamily="34" charset="0"/>
            </a:endParaRPr>
          </a:p>
          <a:p>
            <a:pPr algn="l"/>
            <a:r>
              <a:rPr lang="en-US" altLang="zh-CN" b="1" i="0" dirty="0">
                <a:solidFill>
                  <a:srgbClr val="171717"/>
                </a:solidFill>
                <a:effectLst/>
                <a:latin typeface="Segoe UI Light" panose="020B0502040204020203" pitchFamily="34" charset="0"/>
                <a:cs typeface="Segoe UI Light" panose="020B0502040204020203" pitchFamily="34" charset="0"/>
              </a:rPr>
              <a:t>Video demonstration of Microsoft Endpoint Manager capabilities</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In this eight-minute video, you’ll explore Endpoint Manager, and some of its capabilities.</a:t>
            </a:r>
            <a:endParaRPr lang="en-US" altLang="zh-CN" b="0" i="0" dirty="0">
              <a:effectLst/>
              <a:latin typeface="Segoe UI Light" panose="020B0502040204020203" pitchFamily="34" charset="0"/>
              <a:cs typeface="Segoe UI Light" panose="020B0502040204020203" pitchFamily="34" charset="0"/>
              <a:hlinkClick r:id="rId11" tooltip="https://www.microsoft.com/en-us/videoplayer/embed/re4ltiu"/>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b="0" i="0" dirty="0">
                <a:effectLst/>
                <a:latin typeface="Segoe UI Light" panose="020B0502040204020203" pitchFamily="34" charset="0"/>
                <a:cs typeface="Segoe UI Light" panose="020B0502040204020203" pitchFamily="34" charset="0"/>
                <a:hlinkClick r:id="rId11" tooltip="https://www.microsoft.com/en-us/videoplayer/embed/re4ltiu"/>
              </a:rPr>
              <a:t>https://www.microsoft.com/en-us/videoplayer/embed/RE4LTIu</a:t>
            </a:r>
            <a:endParaRPr lang="en-US" altLang="zh-CN" b="0" i="0" dirty="0">
              <a:effectLst/>
              <a:latin typeface="Segoe UI Light" panose="020B0502040204020203" pitchFamily="34" charset="0"/>
              <a:cs typeface="Segoe UI Light" panose="020B0502040204020203" pitchFamily="34" charset="0"/>
            </a:endParaRPr>
          </a:p>
          <a:p>
            <a:pPr algn="l"/>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6/14/2021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1209694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demo script in GitHub</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46</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171717"/>
                </a:solidFill>
                <a:effectLst/>
                <a:latin typeface="Segoe UI Light" panose="020B0502040204020203" pitchFamily="34" charset="0"/>
                <a:cs typeface="Segoe UI Light" panose="020B0502040204020203" pitchFamily="34" charset="0"/>
              </a:rPr>
              <a:t>An Azure virtual network is similar to the network you’d find in your organization. It enables different Azure resources, for instance, an Azure virtual machine (VM), to securely communicate with other VNets, the internet, or your on-premises network. A VNet can be divided into multiple subnetworks (subnets), each with specific resources assigned to them. You can secure the resources within a subnet using network security groups.</a:t>
            </a:r>
          </a:p>
          <a:p>
            <a:endParaRPr lang="en-US" altLang="zh-CN" b="0" i="0" dirty="0">
              <a:solidFill>
                <a:srgbClr val="171717"/>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b="1" i="0" dirty="0">
                <a:solidFill>
                  <a:srgbClr val="171717"/>
                </a:solidFill>
                <a:effectLst/>
                <a:latin typeface="Segoe UI Light" panose="020B0502040204020203" pitchFamily="34" charset="0"/>
                <a:cs typeface="Segoe UI Light" panose="020B0502040204020203" pitchFamily="34" charset="0"/>
              </a:rPr>
              <a:t>Network security groups</a:t>
            </a:r>
          </a:p>
          <a:p>
            <a:r>
              <a:rPr lang="en-US" altLang="zh-CN" b="0" i="0" dirty="0">
                <a:solidFill>
                  <a:srgbClr val="171717"/>
                </a:solidFill>
                <a:effectLst/>
                <a:latin typeface="Segoe UI Light" panose="020B0502040204020203" pitchFamily="34" charset="0"/>
                <a:cs typeface="Segoe UI Light" panose="020B0502040204020203" pitchFamily="34" charset="0"/>
              </a:rPr>
              <a:t>NSG security rules are evaluated by priority using five information points: source, source port, destination, destination port, and protocol to either allow or deny the traffic. As a guideline, you shouldn't create two security rules with the same priority and direction.</a:t>
            </a:r>
          </a:p>
          <a:p>
            <a:r>
              <a:rPr lang="en-US" altLang="zh-CN" b="0" i="0" dirty="0">
                <a:solidFill>
                  <a:srgbClr val="171717"/>
                </a:solidFill>
                <a:effectLst/>
                <a:latin typeface="Segoe UI Light" panose="020B0502040204020203" pitchFamily="34" charset="0"/>
                <a:cs typeface="Segoe UI Light" panose="020B0502040204020203" pitchFamily="34" charset="0"/>
              </a:rPr>
              <a:t>In the above, highly simplified, diagram you can see an Azure virtual network with two subnets that are connected to the internet, and each subnet has a virtual machine. Subnet 1 has an NSG assigned to it that's filtering inbound and outbound access to VM1, which needs a higher level of access. In contrast, VM2 could represent a public-facing machine that doesn't require an NSG.</a:t>
            </a:r>
          </a:p>
          <a:p>
            <a:endParaRPr lang="en-US" altLang="zh-CN" b="0" i="0" dirty="0">
              <a:solidFill>
                <a:srgbClr val="171717"/>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b="1" i="0" dirty="0">
                <a:solidFill>
                  <a:srgbClr val="171717"/>
                </a:solidFill>
                <a:effectLst/>
                <a:latin typeface="Segoe UI Light" panose="020B0502040204020203" pitchFamily="34" charset="0"/>
                <a:cs typeface="Segoe UI Light" panose="020B0502040204020203" pitchFamily="34" charset="0"/>
              </a:rPr>
              <a:t>Inbound and outbound security rules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As you’ve seen, an NSG controls access to resources on your virtual network and any subnets. An NSG is made up of inbound and outbound security rules. For each rule, you can specify a source and destination, port, protocol, and the required action if it's triggered. As previously mentioned, the rules are processed based on their priority. By default, Azure creates a series of rules, three inbound and three outbound rules, to provide a baseline level of security. You can't remove the default rules, but you can override them by creating new rules with higher priorities.</a:t>
            </a:r>
            <a:endParaRPr lang="en-US" b="1" i="0" dirty="0">
              <a:solidFill>
                <a:srgbClr val="171717"/>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b="1" i="0" dirty="0">
              <a:solidFill>
                <a:srgbClr val="171717"/>
              </a:solidFill>
              <a:effectLst/>
              <a:latin typeface="Segoe UI Light" panose="020B0502040204020203" pitchFamily="34" charset="0"/>
              <a:cs typeface="Segoe UI Light" panose="020B0502040204020203" pitchFamily="34" charset="0"/>
            </a:endParaRPr>
          </a:p>
          <a:p>
            <a:pPr algn="l"/>
            <a:r>
              <a:rPr lang="en-US" altLang="zh-CN" b="0" i="0" dirty="0">
                <a:solidFill>
                  <a:srgbClr val="171717"/>
                </a:solidFill>
                <a:effectLst/>
                <a:latin typeface="Segoe UI Light" panose="020B0502040204020203" pitchFamily="34" charset="0"/>
                <a:cs typeface="Segoe UI Light" panose="020B0502040204020203" pitchFamily="34" charset="0"/>
              </a:rPr>
              <a:t>Each rule specifies one or more of the following properties: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Name</a:t>
            </a:r>
            <a:r>
              <a:rPr lang="en-US" altLang="zh-CN" b="0" i="0" dirty="0">
                <a:solidFill>
                  <a:srgbClr val="171717"/>
                </a:solidFill>
                <a:effectLst/>
                <a:latin typeface="Segoe UI Light" panose="020B0502040204020203" pitchFamily="34" charset="0"/>
                <a:cs typeface="Segoe UI Light" panose="020B0502040204020203" pitchFamily="34" charset="0"/>
              </a:rPr>
              <a:t>: Every NSG rule needs to have a unique name that describes its purpose. For example, AdminAccessOnlyFilter.</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Priority</a:t>
            </a:r>
            <a:r>
              <a:rPr lang="en-US" altLang="zh-CN" b="0" i="0" dirty="0">
                <a:solidFill>
                  <a:srgbClr val="171717"/>
                </a:solidFill>
                <a:effectLst/>
                <a:latin typeface="Segoe UI Light" panose="020B0502040204020203" pitchFamily="34" charset="0"/>
                <a:cs typeface="Segoe UI Light" panose="020B0502040204020203" pitchFamily="34" charset="0"/>
              </a:rPr>
              <a:t>: A number between 100 and 4096. Rules are processed in priority order, with lower numbers processed before higher numbers. When traffic matches a rule, processing stops. This means that any other rules with a lower priority (higher numbers) won't be processed.</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Source or destination</a:t>
            </a:r>
            <a:r>
              <a:rPr lang="en-US" altLang="zh-CN" b="0" i="0" dirty="0">
                <a:solidFill>
                  <a:srgbClr val="171717"/>
                </a:solidFill>
                <a:effectLst/>
                <a:latin typeface="Segoe UI Light" panose="020B0502040204020203" pitchFamily="34" charset="0"/>
                <a:cs typeface="Segoe UI Light" panose="020B0502040204020203" pitchFamily="34" charset="0"/>
              </a:rPr>
              <a:t>: Specify either individual IP address or an IP address range, service tag (a group of IP address prefixes from a given Azure service), or application security group. Specifying a range, a service tag, or application security group, enables you to create fewer security rules.</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Protocol</a:t>
            </a:r>
            <a:r>
              <a:rPr lang="en-US" altLang="zh-CN" b="0" i="0" dirty="0">
                <a:solidFill>
                  <a:srgbClr val="171717"/>
                </a:solidFill>
                <a:effectLst/>
                <a:latin typeface="Segoe UI Light" panose="020B0502040204020203" pitchFamily="34" charset="0"/>
                <a:cs typeface="Segoe UI Light" panose="020B0502040204020203" pitchFamily="34" charset="0"/>
              </a:rPr>
              <a:t>: What network protocol will the rule check? The protocol can be any of: TCP, UDP, ICMP or Any.</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Direction</a:t>
            </a:r>
            <a:r>
              <a:rPr lang="en-US" altLang="zh-CN" b="0" i="0" dirty="0">
                <a:solidFill>
                  <a:srgbClr val="171717"/>
                </a:solidFill>
                <a:effectLst/>
                <a:latin typeface="Segoe UI Light" panose="020B0502040204020203" pitchFamily="34" charset="0"/>
                <a:cs typeface="Segoe UI Light" panose="020B0502040204020203" pitchFamily="34" charset="0"/>
              </a:rPr>
              <a:t>: Whether the rule should be applied to inbound or outbound traffic.</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Port range</a:t>
            </a:r>
            <a:r>
              <a:rPr lang="en-US" altLang="zh-CN" b="0" i="0" dirty="0">
                <a:solidFill>
                  <a:srgbClr val="171717"/>
                </a:solidFill>
                <a:effectLst/>
                <a:latin typeface="Segoe UI Light" panose="020B0502040204020203" pitchFamily="34" charset="0"/>
                <a:cs typeface="Segoe UI Light" panose="020B0502040204020203" pitchFamily="34" charset="0"/>
              </a:rPr>
              <a:t>: You can specify an individual or range of ports. For example, you could specify 80 or 10000-10005. Specifying ranges enables you to be more efficient when </a:t>
            </a:r>
            <a:r>
              <a:rPr lang="en-US" altLang="zh-CN" b="0" i="0">
                <a:solidFill>
                  <a:srgbClr val="171717"/>
                </a:solidFill>
                <a:effectLst/>
                <a:latin typeface="Segoe UI Light" panose="020B0502040204020203" pitchFamily="34" charset="0"/>
                <a:cs typeface="Segoe UI Light" panose="020B0502040204020203" pitchFamily="34" charset="0"/>
              </a:rPr>
              <a:t>creating security </a:t>
            </a:r>
            <a:r>
              <a:rPr lang="en-US" altLang="zh-CN" b="0" i="0" dirty="0">
                <a:solidFill>
                  <a:srgbClr val="171717"/>
                </a:solidFill>
                <a:effectLst/>
                <a:latin typeface="Segoe UI Light" panose="020B0502040204020203" pitchFamily="34" charset="0"/>
                <a:cs typeface="Segoe UI Light" panose="020B0502040204020203" pitchFamily="34" charset="0"/>
              </a:rPr>
              <a:t>rules. You can't specify multiple ports or port ranges in the same security rule in NSGs created through the classic deployment model.</a:t>
            </a:r>
          </a:p>
          <a:p>
            <a:pPr marL="171450" indent="-171450" algn="l">
              <a:buFont typeface="Arial" panose="020B0604020202020204" pitchFamily="34" charset="0"/>
              <a:buChar char="•"/>
            </a:pPr>
            <a:r>
              <a:rPr lang="en-US" altLang="zh-CN" b="1" i="0" dirty="0">
                <a:solidFill>
                  <a:srgbClr val="171717"/>
                </a:solidFill>
                <a:effectLst/>
                <a:latin typeface="Segoe UI Light" panose="020B0502040204020203" pitchFamily="34" charset="0"/>
                <a:cs typeface="Segoe UI Light" panose="020B0502040204020203" pitchFamily="34" charset="0"/>
              </a:rPr>
              <a:t>Action</a:t>
            </a:r>
            <a:r>
              <a:rPr lang="en-US" altLang="zh-CN" b="0" i="0" dirty="0">
                <a:solidFill>
                  <a:srgbClr val="171717"/>
                </a:solidFill>
                <a:effectLst/>
                <a:latin typeface="Segoe UI Light" panose="020B0502040204020203" pitchFamily="34" charset="0"/>
                <a:cs typeface="Segoe UI Light" panose="020B0502040204020203" pitchFamily="34" charset="0"/>
              </a:rPr>
              <a:t>: Finally, you need to decide what will happen when this rule is triggered.</a:t>
            </a:r>
          </a:p>
          <a:p>
            <a:pPr algn="l"/>
            <a:r>
              <a:rPr lang="en-US" altLang="zh-CN" b="0" i="0" dirty="0">
                <a:solidFill>
                  <a:srgbClr val="171717"/>
                </a:solidFill>
                <a:effectLst/>
                <a:latin typeface="Segoe UI Light" panose="020B0502040204020203" pitchFamily="34" charset="0"/>
                <a:cs typeface="Segoe UI Light" panose="020B0502040204020203" pitchFamily="34" charset="0"/>
              </a:rPr>
              <a:t>There are limits to the number of security rules you can create in an NSG. Use Azure NSGs to automatically allow or deny traffic to your cloud-based resources and assets.</a:t>
            </a:r>
          </a:p>
          <a:p>
            <a:endParaRPr lang="en-US" altLang="zh-CN"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86763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demo script in GitHub</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6</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Distributed Denial of Service attacks</a:t>
            </a:r>
          </a:p>
          <a:p>
            <a:pPr algn="l"/>
            <a:r>
              <a:rPr lang="en-US" b="0" i="0" dirty="0">
                <a:solidFill>
                  <a:srgbClr val="171717"/>
                </a:solidFill>
                <a:effectLst/>
                <a:latin typeface="Segoe UI" panose="020B0502040204020203" pitchFamily="34" charset="0"/>
              </a:rPr>
              <a:t>The aim of a Distributed Denial of Service (DDoS) attack is to overwhelm the resources on your applications and servers, making them unresponsive or slow for genuine users. A DDoS attack will usually target any public-facing endpoint that can be accessed through the internet.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three most frequent types of DDoS attack are: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Volumetric attacks</a:t>
            </a:r>
            <a:r>
              <a:rPr lang="en-US" b="0" i="0" dirty="0">
                <a:solidFill>
                  <a:srgbClr val="171717"/>
                </a:solidFill>
                <a:effectLst/>
                <a:latin typeface="Segoe UI" panose="020B0502040204020203" pitchFamily="34" charset="0"/>
              </a:rPr>
              <a:t>: These are volume-based attacks that flood the network with seemingly legitimate traffic, overwhelming the available bandwidth. Legitimate traffic can't get through. These types of attacks are measured in bits per second.</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Protocol attacks</a:t>
            </a:r>
            <a:r>
              <a:rPr lang="en-US" b="0" i="0" dirty="0">
                <a:solidFill>
                  <a:srgbClr val="171717"/>
                </a:solidFill>
                <a:effectLst/>
                <a:latin typeface="Segoe UI" panose="020B0502040204020203" pitchFamily="34" charset="0"/>
              </a:rPr>
              <a:t>: Protocol attacks render a target inaccessible by exhausting server resources with false protocol requests that exploit weaknesses in layer 3 (network) and layer 4 (transport) protocols. These types of attacks are typically measured in packets per second.</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Resource (application) layer attacks</a:t>
            </a:r>
            <a:r>
              <a:rPr lang="en-US" b="0" i="0" dirty="0">
                <a:solidFill>
                  <a:srgbClr val="171717"/>
                </a:solidFill>
                <a:effectLst/>
                <a:latin typeface="Segoe UI" panose="020B0502040204020203" pitchFamily="34" charset="0"/>
              </a:rPr>
              <a:t>: These attacks target web application packets, to disrupt the transmission of data between hosts.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What is Azure DDoS Protection?</a:t>
            </a:r>
          </a:p>
          <a:p>
            <a:pPr algn="l"/>
            <a:r>
              <a:rPr lang="en-US" b="0" i="0" dirty="0">
                <a:solidFill>
                  <a:srgbClr val="171717"/>
                </a:solidFill>
                <a:effectLst/>
                <a:latin typeface="Segoe UI" panose="020B0502040204020203" pitchFamily="34" charset="0"/>
              </a:rPr>
              <a:t>The Azure DDoS Protection service is designed to help protect your applications and servers by analyzing network traffic and discarding anything that looks like a DDoS attack.</a:t>
            </a:r>
          </a:p>
          <a:p>
            <a:pPr algn="l"/>
            <a:r>
              <a:rPr lang="en-US" b="0" i="0" dirty="0">
                <a:solidFill>
                  <a:srgbClr val="171717"/>
                </a:solidFill>
                <a:effectLst/>
                <a:latin typeface="Segoe UI" panose="020B0502040204020203" pitchFamily="34" charset="0"/>
              </a:rPr>
              <a:t>In the diagram above, Azure DDoS Protection identifies an attacker's attempt to overwhelm the network. It blocks traffic from the attacker, ensuring that it doesn't reach Azure resources. Legitimate traffic from customers still flows into Azure without any interruption of service.</a:t>
            </a:r>
          </a:p>
          <a:p>
            <a:pPr algn="l"/>
            <a:r>
              <a:rPr lang="en-US" b="0" i="0" dirty="0">
                <a:solidFill>
                  <a:srgbClr val="171717"/>
                </a:solidFill>
                <a:effectLst/>
                <a:latin typeface="Segoe UI" panose="020B0502040204020203" pitchFamily="34" charset="0"/>
              </a:rPr>
              <a:t>Azure DDoS Protection uses the scale and elasticity of Microsoft's global network to bring DDoS mitigation capacity to every Azure region. During a DDoS attack, Azure can scale your computing needs to meet demand. DDoS Protection manages cloud consumption by ensuring that your network load only reflects actual customer usage.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DDoS Protection comes in two tiers: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Basic</a:t>
            </a:r>
            <a:r>
              <a:rPr lang="en-US" b="0" i="0" dirty="0">
                <a:solidFill>
                  <a:srgbClr val="171717"/>
                </a:solidFill>
                <a:effectLst/>
                <a:latin typeface="Segoe UI" panose="020B0502040204020203" pitchFamily="34" charset="0"/>
              </a:rPr>
              <a:t>: The Basic service tier is automatically enabled for every property in Azure, at no extra cost, as part of the Azure platform. Always-on traffic monitoring and real-time mitigation of common network-level attacks provide the same defenses that Microsoft’s online services use. Azure’s global network is used to distribute and mitigate attack traffic across regions.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Standard</a:t>
            </a:r>
            <a:r>
              <a:rPr lang="en-US" b="0" i="0" dirty="0">
                <a:solidFill>
                  <a:srgbClr val="171717"/>
                </a:solidFill>
                <a:effectLst/>
                <a:latin typeface="Segoe UI" panose="020B0502040204020203" pitchFamily="34" charset="0"/>
              </a:rPr>
              <a:t>: The Standard service tier provides extra mitigation capabilities that are tuned specifically to Microsoft Azure Virtual Network resources. DDoS Protection Standard is simple to enable and requires no application changes. Protection policies are tuned through dedicated traffic monitoring and machine learning algorithms. Policies are applied to public IP addresses, which are associated with resources deployed in virtual networks, such as Azure Load Balancer and Application Gateway.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Azure DDoS pricing</a:t>
            </a:r>
          </a:p>
          <a:p>
            <a:pPr algn="l"/>
            <a:r>
              <a:rPr lang="en-US" b="0" i="0" dirty="0">
                <a:solidFill>
                  <a:srgbClr val="171717"/>
                </a:solidFill>
                <a:effectLst/>
                <a:latin typeface="Segoe UI" panose="020B0502040204020203" pitchFamily="34" charset="0"/>
              </a:rPr>
              <a:t>The DDoS Standard Protection service has a fixed monthly charge that includes protection for 100 resources. Protection for additional resources are charged on a monthly per-resource basis.</a:t>
            </a:r>
          </a:p>
          <a:p>
            <a:pPr algn="l"/>
            <a:r>
              <a:rPr lang="en-US" b="0" i="0" dirty="0">
                <a:solidFill>
                  <a:srgbClr val="171717"/>
                </a:solidFill>
                <a:effectLst/>
                <a:latin typeface="Segoe UI" panose="020B0502040204020203" pitchFamily="34" charset="0"/>
              </a:rPr>
              <a:t>For more information on pricing, visit the </a:t>
            </a:r>
            <a:r>
              <a:rPr lang="en-US" b="0" i="0" u="none" strike="noStrike" dirty="0">
                <a:solidFill>
                  <a:srgbClr val="171717"/>
                </a:solidFill>
                <a:effectLst/>
                <a:latin typeface="Segoe UI" panose="020B0502040204020203" pitchFamily="34" charset="0"/>
                <a:hlinkClick r:id="rId3"/>
              </a:rPr>
              <a:t>Azure DDoS Protection pricing page</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Use Azure DDoS to protect your devices and applications by analyzing traffic across your network, and taking appropriate action on suspicious traffic.</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2914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Azure Firewall is a managed, cloud-based network security service that protects your Azure virtual network (VNet) resources from attackers. You can deploy Azure Firewall on any virtual network but the best approach is to use it on a centralized virtual network. All your other virtual and on-premises networks will then route through it. The advantage of this model is the ability to centrally exert control of network traffic for all your VNets across different subscriptions.</a:t>
            </a:r>
          </a:p>
          <a:p>
            <a:pPr algn="l"/>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With Azure Firewall, you can scale up the usage to accommodate changing network traffic flows, so you don't need to budget for peak traffic. Network traffic is subjected to the configured firewall rules when you route it to the firewall as the subnet default gateway.</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Key features of Azure Firewall</a:t>
            </a:r>
          </a:p>
          <a:p>
            <a:pPr algn="l"/>
            <a:r>
              <a:rPr lang="en-US" b="0" i="0" dirty="0">
                <a:solidFill>
                  <a:srgbClr val="171717"/>
                </a:solidFill>
                <a:effectLst/>
                <a:latin typeface="Segoe UI" panose="020B0502040204020203" pitchFamily="34" charset="0"/>
              </a:rPr>
              <a:t>Azure Firewall comes with many features, including but not limited to:</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Built-in high availability and availability zones</a:t>
            </a:r>
            <a:r>
              <a:rPr lang="en-US" b="0" i="0" dirty="0">
                <a:solidFill>
                  <a:srgbClr val="171717"/>
                </a:solidFill>
                <a:effectLst/>
                <a:latin typeface="Segoe UI" panose="020B0502040204020203" pitchFamily="34" charset="0"/>
              </a:rPr>
              <a:t>: High availability is built in so there's nothing to configure. Also, Azure Firewall can be configured to span multiple availability zones for increased availability.</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Network and application level filtering</a:t>
            </a:r>
            <a:r>
              <a:rPr lang="en-US" b="0" i="0" dirty="0">
                <a:solidFill>
                  <a:srgbClr val="171717"/>
                </a:solidFill>
                <a:effectLst/>
                <a:latin typeface="Segoe UI" panose="020B0502040204020203" pitchFamily="34" charset="0"/>
              </a:rPr>
              <a:t>: Use IP address, port, and protocol to support fully qualified domain name filtering for outbound HTTP(s) traffic and network filtering controls.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Outbound SNAT and inbound DNAT to communicate with internet resources</a:t>
            </a:r>
            <a:r>
              <a:rPr lang="en-US" b="0" i="0" dirty="0">
                <a:solidFill>
                  <a:srgbClr val="171717"/>
                </a:solidFill>
                <a:effectLst/>
                <a:latin typeface="Segoe UI" panose="020B0502040204020203" pitchFamily="34" charset="0"/>
              </a:rPr>
              <a:t>: Translates the private IP address of network resources to an Azure public IP address (source network address translation) to identify and allow traffic originating from the virtual network to internet destinations. Similarly, inbound internet traffic to the firewall public IP address is translated (Destination Network Address Translation) and filtered to the private IP addresses of resources on the virtual network.</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Multiple public IP addresses</a:t>
            </a:r>
            <a:r>
              <a:rPr lang="en-US" b="0" i="0" dirty="0">
                <a:solidFill>
                  <a:srgbClr val="171717"/>
                </a:solidFill>
                <a:effectLst/>
                <a:latin typeface="Segoe UI" panose="020B0502040204020203" pitchFamily="34" charset="0"/>
              </a:rPr>
              <a:t>: These addresses can be associated with Azure Firewall.</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Threat intelligence</a:t>
            </a:r>
            <a:r>
              <a:rPr lang="en-US" b="0" i="0" dirty="0">
                <a:solidFill>
                  <a:srgbClr val="171717"/>
                </a:solidFill>
                <a:effectLst/>
                <a:latin typeface="Segoe UI" panose="020B0502040204020203" pitchFamily="34" charset="0"/>
              </a:rPr>
              <a:t>: Threat intelligence-based filtering can be enabled for your firewall to alert and deny traffic from/to known malicious IP addresses and domains.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Integration with Azure Monitor</a:t>
            </a:r>
            <a:r>
              <a:rPr lang="en-US" b="0" i="0" dirty="0">
                <a:solidFill>
                  <a:srgbClr val="171717"/>
                </a:solidFill>
                <a:effectLst/>
                <a:latin typeface="Segoe UI" panose="020B0502040204020203" pitchFamily="34" charset="0"/>
              </a:rPr>
              <a:t>: Integrated with Azure Monitor to enable collecting, analyzing, and acting on telemetry from Azure Firewall logs.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Use Azure Firewall to help protect the Azure resources you've connected to Azure Virtual Networks.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09662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Let’s assume you’ve set up multiple virtual networks that use a combination of NSGs and Azure Firewalls to protect and filter access to the assets and resources, including virtual machines (VMs). You're now protected from external threats, but need to allow your developers and data scientist, who are working remotely, direct access to those VMs.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 traditional model, you’d need to expose the Remote Desktop Protocol (RDP) and Secure Shell (SSH) ports to the internet. These protocols can be used to gain remote access to your VMs. This process creates a significant surface threat that can be exploited by attackers.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Bastion provides secure and seamless RDP/SSH connectivity to your virtual machines directly from the Azure portal using Transport Layer Security (TLS). When you connect via Azure Bastion, your virtual machines don't need a public IP address, agent, or special client software.</a:t>
            </a:r>
          </a:p>
          <a:p>
            <a:pPr algn="l"/>
            <a:r>
              <a:rPr lang="en-US" b="0" i="0" dirty="0">
                <a:solidFill>
                  <a:srgbClr val="171717"/>
                </a:solidFill>
                <a:effectLst/>
                <a:latin typeface="Segoe UI" panose="020B0502040204020203" pitchFamily="34" charset="0"/>
              </a:rPr>
              <a:t>Bastion provides secure RDP and SSH connectivity to all VMs in the virtual network in which it's provisioned. Using Azure Bastion protects your virtual machines from exposing RDP/SSH ports to the outside world, while still providing secure access using RDP/SSH.</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Bastion deployment is per virtual network, not per subscription/account or virtual machine. When you provision an Azure Bastion service in your virtual network, the RDP/SSH experience is available to all your VMs in the same virtual network.</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following features are available: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RDP and SSH directly in Azure portal</a:t>
            </a:r>
            <a:r>
              <a:rPr lang="en-US" b="0" i="0" dirty="0">
                <a:solidFill>
                  <a:srgbClr val="171717"/>
                </a:solidFill>
                <a:effectLst/>
                <a:latin typeface="Segoe UI" panose="020B0502040204020203" pitchFamily="34" charset="0"/>
              </a:rPr>
              <a:t>: You get to the RDP and SSH session directly in the Azure portal, using a single-click experience.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Remote session over TLS and firewall traversal for RDP/SSH</a:t>
            </a:r>
            <a:r>
              <a:rPr lang="en-US" b="0" i="0" dirty="0">
                <a:solidFill>
                  <a:srgbClr val="171717"/>
                </a:solidFill>
                <a:effectLst/>
                <a:latin typeface="Segoe UI" panose="020B0502040204020203" pitchFamily="34" charset="0"/>
              </a:rPr>
              <a:t>: Use an HTML5-based web client that's automatically streamed to your local device. You'll get your Remote Desktop Protocol (RDP) and Secure Shell (SSH) to traverse the corporate firewalls securely.</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No Public IP required on the Azure VM</a:t>
            </a:r>
            <a:r>
              <a:rPr lang="en-US" b="0" i="0" dirty="0">
                <a:solidFill>
                  <a:srgbClr val="171717"/>
                </a:solidFill>
                <a:effectLst/>
                <a:latin typeface="Segoe UI" panose="020B0502040204020203" pitchFamily="34" charset="0"/>
              </a:rPr>
              <a:t>: Azure Bastion opens the RDP/SSH connection to your Azure virtual machine using private IP on your VM. You don't need a public IP.</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No hassle of managing NSGs</a:t>
            </a:r>
            <a:r>
              <a:rPr lang="en-US" b="0" i="0" dirty="0">
                <a:solidFill>
                  <a:srgbClr val="171717"/>
                </a:solidFill>
                <a:effectLst/>
                <a:latin typeface="Segoe UI" panose="020B0502040204020203" pitchFamily="34" charset="0"/>
              </a:rPr>
              <a:t>: A fully managed platform PaaS service from Azure that's hardened internally to provide secure RDP/SSH connectivity. You don't need to apply any NSGs on an Azure Bastion subnet.</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Protection against port scanning</a:t>
            </a:r>
            <a:r>
              <a:rPr lang="en-US" b="0" i="0" dirty="0">
                <a:solidFill>
                  <a:srgbClr val="171717"/>
                </a:solidFill>
                <a:effectLst/>
                <a:latin typeface="Segoe UI" panose="020B0502040204020203" pitchFamily="34" charset="0"/>
              </a:rPr>
              <a:t>: Because you don't need to expose your virtual machines to the internet, your VMs are protected against port scanning by rogue and malicious users located outside your virtual network.</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Protect against zero-day exploits</a:t>
            </a:r>
            <a:r>
              <a:rPr lang="en-US" b="0" i="0" dirty="0">
                <a:solidFill>
                  <a:srgbClr val="171717"/>
                </a:solidFill>
                <a:effectLst/>
                <a:latin typeface="Segoe UI" panose="020B0502040204020203" pitchFamily="34" charset="0"/>
              </a:rPr>
              <a:t>: A fully platform-managed PaaS service. Because it sits at the perimeter of your virtual network, you don’t need to worry about hardening each virtual machine in the virtual network. The Azure platform protects against zero-day exploits by keeping the Azure Bastion hardened and always up to date for you.</a:t>
            </a:r>
          </a:p>
          <a:p>
            <a:pPr algn="l"/>
            <a:r>
              <a:rPr lang="en-US" b="0" i="0" dirty="0">
                <a:solidFill>
                  <a:srgbClr val="171717"/>
                </a:solidFill>
                <a:effectLst/>
                <a:latin typeface="Segoe UI" panose="020B0502040204020203" pitchFamily="34" charset="0"/>
              </a:rPr>
              <a:t>Use Azure Bastion to establish secure RDP and SSH connectivity to your virtual machines in Azure.</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br>
              <a:rPr lang="en-US" b="0" i="0" dirty="0">
                <a:solidFill>
                  <a:srgbClr val="171717"/>
                </a:solidFill>
                <a:effectLst/>
                <a:latin typeface="Segoe UI" panose="020B0502040204020203" pitchFamily="34" charset="0"/>
              </a:rPr>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97412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769990" y="150261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894614" y="160629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720499" y="493474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7868059" y="150261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7992684" y="160629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7853119" y="493474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720499" y="462813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7853119" y="462813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5622697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3"/>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949107"/>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96654"/>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3"/>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2790772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3"/>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88063226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3"/>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custDataLst>
      <p:tags r:id="rId1"/>
    </p:custDataLst>
    <p:extLst>
      <p:ext uri="{BB962C8B-B14F-4D97-AF65-F5344CB8AC3E}">
        <p14:creationId xmlns:p14="http://schemas.microsoft.com/office/powerpoint/2010/main" val="976341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56702806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9257287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45885924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2</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Rectangle 6">
            <a:extLst>
              <a:ext uri="{FF2B5EF4-FFF2-40B4-BE49-F238E27FC236}">
                <a16:creationId xmlns:a16="http://schemas.microsoft.com/office/drawing/2014/main" id="{DB49C34B-D1C3-44AC-A110-D39121ADA8E4}"/>
              </a:ext>
              <a:ext uri="{C183D7F6-B498-43B3-948B-1728B52AA6E4}">
                <adec:decorative xmlns:adec="http://schemas.microsoft.com/office/drawing/2017/decorative" val="1"/>
              </a:ext>
            </a:extLst>
          </p:cNvPr>
          <p:cNvSpPr/>
          <p:nvPr userDrawn="1"/>
        </p:nvSpPr>
        <p:spPr bwMode="auto">
          <a:xfrm>
            <a:off x="418641"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7">
            <a:extLst>
              <a:ext uri="{FF2B5EF4-FFF2-40B4-BE49-F238E27FC236}">
                <a16:creationId xmlns:a16="http://schemas.microsoft.com/office/drawing/2014/main" id="{50E054FF-0B19-49EE-A1CC-BB4170D36BAC}"/>
              </a:ext>
            </a:extLst>
          </p:cNvPr>
          <p:cNvSpPr>
            <a:spLocks noGrp="1"/>
          </p:cNvSpPr>
          <p:nvPr>
            <p:ph type="pic" sz="quarter" idx="16" hasCustomPrompt="1"/>
          </p:nvPr>
        </p:nvSpPr>
        <p:spPr>
          <a:xfrm>
            <a:off x="538477"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30110209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600671" y="1456897"/>
            <a:ext cx="417268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992504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1818823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4424289"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9449956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921932"/>
            <a:ext cx="3659644" cy="3602567"/>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902200" y="1687525"/>
            <a:ext cx="6871156" cy="383697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503102" y="1804729"/>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4">
            <a:extLst>
              <a:ext uri="{FF2B5EF4-FFF2-40B4-BE49-F238E27FC236}">
                <a16:creationId xmlns:a16="http://schemas.microsoft.com/office/drawing/2014/main" id="{4225A2C9-2DFC-4AC3-80D5-1D26E8C8A25D}"/>
              </a:ext>
            </a:extLst>
          </p:cNvPr>
          <p:cNvSpPr>
            <a:spLocks noGrp="1"/>
          </p:cNvSpPr>
          <p:nvPr>
            <p:ph type="body" sz="quarter" idx="43" hasCustomPrompt="1"/>
          </p:nvPr>
        </p:nvSpPr>
        <p:spPr>
          <a:xfrm>
            <a:off x="418643" y="1219830"/>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Tree>
    <p:custDataLst>
      <p:tags r:id="rId1"/>
    </p:custDataLst>
    <p:extLst>
      <p:ext uri="{BB962C8B-B14F-4D97-AF65-F5344CB8AC3E}">
        <p14:creationId xmlns:p14="http://schemas.microsoft.com/office/powerpoint/2010/main" val="42019010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2</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233881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0745817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009942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2</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1473010"/>
            <a:ext cx="11354714" cy="405149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1904016"/>
            <a:ext cx="11082024" cy="3189477"/>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8648224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dirty="0"/>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9469489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4531169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84592120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7861017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405199" y="1744177"/>
            <a:ext cx="5153038"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18840" y="2293754"/>
            <a:ext cx="51395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05199" y="2455440"/>
            <a:ext cx="5153038"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18840" y="3005017"/>
            <a:ext cx="51395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05199" y="3166703"/>
            <a:ext cx="5153038"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18840" y="3716280"/>
            <a:ext cx="51395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05199" y="3877966"/>
            <a:ext cx="5153038"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18840" y="4427543"/>
            <a:ext cx="51395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05199" y="4589229"/>
            <a:ext cx="5153038"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18840" y="5138806"/>
            <a:ext cx="51395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05199" y="5300494"/>
            <a:ext cx="5153038"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1" name="Rectangle 20">
            <a:extLst>
              <a:ext uri="{FF2B5EF4-FFF2-40B4-BE49-F238E27FC236}">
                <a16:creationId xmlns:a16="http://schemas.microsoft.com/office/drawing/2014/main" id="{19816FDE-113B-4D9A-AD89-7F2AFC669EE1}"/>
              </a:ext>
              <a:ext uri="{C183D7F6-B498-43B3-948B-1728B52AA6E4}">
                <adec:decorative xmlns:adec="http://schemas.microsoft.com/office/drawing/2017/decorative" val="1"/>
              </a:ext>
            </a:extLst>
          </p:cNvPr>
          <p:cNvSpPr/>
          <p:nvPr userDrawn="1"/>
        </p:nvSpPr>
        <p:spPr bwMode="auto">
          <a:xfrm>
            <a:off x="6145329" y="1682840"/>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Picture Placeholder 7">
            <a:extLst>
              <a:ext uri="{FF2B5EF4-FFF2-40B4-BE49-F238E27FC236}">
                <a16:creationId xmlns:a16="http://schemas.microsoft.com/office/drawing/2014/main" id="{B4CAAD0E-6746-455F-9285-BAB9C8B3E544}"/>
              </a:ext>
            </a:extLst>
          </p:cNvPr>
          <p:cNvSpPr>
            <a:spLocks noGrp="1"/>
          </p:cNvSpPr>
          <p:nvPr>
            <p:ph type="pic" sz="quarter" idx="47" hasCustomPrompt="1"/>
          </p:nvPr>
        </p:nvSpPr>
        <p:spPr>
          <a:xfrm>
            <a:off x="6265165" y="1797793"/>
            <a:ext cx="5303845" cy="3836974"/>
          </a:xfrm>
          <a:prstGeom prst="rect">
            <a:avLst/>
          </a:prstGeom>
          <a:blipFill dpi="0" rotWithShape="1">
            <a:blip r:embed="rId3"/>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3" name="Text Placeholder 4">
            <a:extLst>
              <a:ext uri="{FF2B5EF4-FFF2-40B4-BE49-F238E27FC236}">
                <a16:creationId xmlns:a16="http://schemas.microsoft.com/office/drawing/2014/main" id="{43579BBC-7D55-46D4-AD28-1855DD6E34BE}"/>
              </a:ext>
            </a:extLst>
          </p:cNvPr>
          <p:cNvSpPr>
            <a:spLocks noGrp="1"/>
          </p:cNvSpPr>
          <p:nvPr>
            <p:ph type="body" sz="quarter" idx="48" hasCustomPrompt="1"/>
          </p:nvPr>
        </p:nvSpPr>
        <p:spPr>
          <a:xfrm>
            <a:off x="405199" y="1169615"/>
            <a:ext cx="11354712"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8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Tree>
    <p:custDataLst>
      <p:tags r:id="rId1"/>
    </p:custDataLst>
    <p:extLst>
      <p:ext uri="{BB962C8B-B14F-4D97-AF65-F5344CB8AC3E}">
        <p14:creationId xmlns:p14="http://schemas.microsoft.com/office/powerpoint/2010/main" val="4212112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4268438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Rectangle 5">
            <a:extLst>
              <a:ext uri="{FF2B5EF4-FFF2-40B4-BE49-F238E27FC236}">
                <a16:creationId xmlns:a16="http://schemas.microsoft.com/office/drawing/2014/main" id="{2F63B909-6C39-49C2-BD90-10E7D5B65942}"/>
              </a:ext>
              <a:ext uri="{C183D7F6-B498-43B3-948B-1728B52AA6E4}">
                <adec:decorative xmlns:adec="http://schemas.microsoft.com/office/drawing/2017/decorative" val="1"/>
              </a:ext>
            </a:extLst>
          </p:cNvPr>
          <p:cNvSpPr/>
          <p:nvPr userDrawn="1"/>
        </p:nvSpPr>
        <p:spPr bwMode="auto">
          <a:xfrm>
            <a:off x="4071938" y="1190626"/>
            <a:ext cx="7701417" cy="433387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8397068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7" name="图片 6" descr="图形用户界面&#10;&#10;中度可信度描述已自动生成">
            <a:extLst>
              <a:ext uri="{FF2B5EF4-FFF2-40B4-BE49-F238E27FC236}">
                <a16:creationId xmlns:a16="http://schemas.microsoft.com/office/drawing/2014/main" id="{595B8612-6A03-444F-A083-FA5241D8DC89}"/>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11164193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31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dirty="0"/>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Speaker name</a:t>
            </a:r>
          </a:p>
          <a:p>
            <a:pPr lvl="0"/>
            <a:r>
              <a:rPr lang="en-US" dirty="0"/>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2147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heme" Target="../theme/theme2.xml"/><Relationship Id="rId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theme" Target="../theme/theme4.xml"/><Relationship Id="rId1" Type="http://schemas.openxmlformats.org/officeDocument/2006/relationships/slideLayout" Target="../slideLayouts/slideLayout84.xml"/><Relationship Id="rId4"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Black</a:t>
              </a:r>
            </a:p>
            <a:p>
              <a:pPr defTabSz="932472" fontAlgn="base">
                <a:spcBef>
                  <a:spcPct val="0"/>
                </a:spcBef>
                <a:spcAft>
                  <a:spcPts val="100"/>
                </a:spcAft>
              </a:pPr>
              <a:r>
                <a:rPr lang="en-US" sz="6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White</a:t>
              </a:r>
            </a:p>
            <a:p>
              <a:pPr defTabSz="932472" fontAlgn="base">
                <a:spcBef>
                  <a:spcPct val="0"/>
                </a:spcBef>
                <a:spcAft>
                  <a:spcPts val="100"/>
                </a:spcAft>
              </a:pPr>
              <a:r>
                <a:rPr lang="en-US" sz="6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dirty="0">
                  <a:solidFill>
                    <a:schemeClr val="bg1"/>
                  </a:solidFill>
                  <a:ea typeface="Segoe UI" pitchFamily="34" charset="0"/>
                  <a:cs typeface="Segoe UI" pitchFamily="34" charset="0"/>
                </a:rPr>
                <a:t>Hex </a:t>
              </a:r>
              <a:r>
                <a:rPr lang="en-US" sz="600" dirty="0"/>
                <a:t>#2f2f2f</a:t>
              </a:r>
              <a:endParaRPr lang="en-US" sz="6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Rich Black</a:t>
              </a:r>
            </a:p>
            <a:p>
              <a:pPr defTabSz="932472" fontAlgn="base">
                <a:spcBef>
                  <a:spcPct val="0"/>
                </a:spcBef>
                <a:spcAft>
                  <a:spcPts val="100"/>
                </a:spcAft>
              </a:pPr>
              <a:r>
                <a:rPr lang="pt-BR" sz="600" dirty="0">
                  <a:solidFill>
                    <a:schemeClr val="bg1"/>
                  </a:solidFill>
                  <a:ea typeface="Segoe UI" pitchFamily="34" charset="0"/>
                  <a:cs typeface="Segoe UI" pitchFamily="34" charset="0"/>
                </a:rPr>
                <a:t>R0 G0 B0</a:t>
              </a:r>
            </a:p>
            <a:p>
              <a:pPr defTabSz="932472" fontAlgn="base">
                <a:spcBef>
                  <a:spcPct val="0"/>
                </a:spcBef>
                <a:spcAft>
                  <a:spcPts val="100"/>
                </a:spcAft>
              </a:pPr>
              <a:r>
                <a:rPr lang="pt-BR" sz="600" dirty="0" err="1">
                  <a:solidFill>
                    <a:schemeClr val="bg1"/>
                  </a:solidFill>
                  <a:ea typeface="Segoe UI" pitchFamily="34" charset="0"/>
                  <a:cs typeface="Segoe UI" pitchFamily="34" charset="0"/>
                </a:rPr>
                <a:t>Hex</a:t>
              </a:r>
              <a:r>
                <a:rPr lang="pt-BR" sz="600" dirty="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6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6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#EBEBEB</a:t>
              </a:r>
            </a:p>
          </p:txBody>
        </p:sp>
      </p:grpSp>
    </p:spTree>
    <p:custDataLst>
      <p:tags r:id="rId83"/>
    </p:custDataLst>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49" r:id="rId6"/>
    <p:sldLayoutId id="2147484680" r:id="rId7"/>
    <p:sldLayoutId id="2147484738"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734" r:id="rId22"/>
    <p:sldLayoutId id="2147484580" r:id="rId23"/>
    <p:sldLayoutId id="2147484566" r:id="rId24"/>
    <p:sldLayoutId id="2147484740" r:id="rId25"/>
    <p:sldLayoutId id="2147484696" r:id="rId26"/>
    <p:sldLayoutId id="2147484697" r:id="rId27"/>
    <p:sldLayoutId id="2147484675" r:id="rId28"/>
    <p:sldLayoutId id="2147484676" r:id="rId29"/>
    <p:sldLayoutId id="2147484711" r:id="rId30"/>
    <p:sldLayoutId id="2147484736" r:id="rId31"/>
    <p:sldLayoutId id="2147484735" r:id="rId32"/>
    <p:sldLayoutId id="2147484721" r:id="rId33"/>
    <p:sldLayoutId id="2147484743" r:id="rId34"/>
    <p:sldLayoutId id="2147484747" r:id="rId35"/>
    <p:sldLayoutId id="2147484739" r:id="rId36"/>
    <p:sldLayoutId id="2147484720" r:id="rId37"/>
    <p:sldLayoutId id="2147484737" r:id="rId38"/>
    <p:sldLayoutId id="2147484748" r:id="rId39"/>
    <p:sldLayoutId id="2147484570" r:id="rId40"/>
    <p:sldLayoutId id="2147484571" r:id="rId41"/>
    <p:sldLayoutId id="2147484572" r:id="rId42"/>
    <p:sldLayoutId id="2147484688" r:id="rId43"/>
    <p:sldLayoutId id="2147484689" r:id="rId44"/>
    <p:sldLayoutId id="2147484690" r:id="rId45"/>
    <p:sldLayoutId id="2147484724" r:id="rId46"/>
    <p:sldLayoutId id="2147484725" r:id="rId47"/>
    <p:sldLayoutId id="2147484722" r:id="rId48"/>
    <p:sldLayoutId id="2147484683" r:id="rId49"/>
    <p:sldLayoutId id="2147484685" r:id="rId50"/>
    <p:sldLayoutId id="2147484673" r:id="rId51"/>
    <p:sldLayoutId id="2147484678" r:id="rId52"/>
    <p:sldLayoutId id="2147484679" r:id="rId53"/>
    <p:sldLayoutId id="2147484741" r:id="rId54"/>
    <p:sldLayoutId id="2147484717" r:id="rId55"/>
    <p:sldLayoutId id="2147484718" r:id="rId56"/>
    <p:sldLayoutId id="2147484712" r:id="rId57"/>
    <p:sldLayoutId id="2147484713" r:id="rId58"/>
    <p:sldLayoutId id="2147484714" r:id="rId59"/>
    <p:sldLayoutId id="2147484715" r:id="rId60"/>
    <p:sldLayoutId id="2147484716" r:id="rId61"/>
    <p:sldLayoutId id="2147484723" r:id="rId62"/>
    <p:sldLayoutId id="2147484686" r:id="rId63"/>
    <p:sldLayoutId id="2147484674" r:id="rId64"/>
    <p:sldLayoutId id="2147484702" r:id="rId65"/>
    <p:sldLayoutId id="2147484719" r:id="rId66"/>
    <p:sldLayoutId id="2147484701" r:id="rId67"/>
    <p:sldLayoutId id="2147484699" r:id="rId68"/>
    <p:sldLayoutId id="2147484700" r:id="rId69"/>
    <p:sldLayoutId id="2147484703" r:id="rId70"/>
    <p:sldLayoutId id="2147484704" r:id="rId71"/>
    <p:sldLayoutId id="2147484705" r:id="rId72"/>
    <p:sldLayoutId id="2147484706" r:id="rId73"/>
    <p:sldLayoutId id="2147484707" r:id="rId74"/>
    <p:sldLayoutId id="2147484730" r:id="rId75"/>
    <p:sldLayoutId id="2147484710" r:id="rId76"/>
    <p:sldLayoutId id="2147484729" r:id="rId77"/>
    <p:sldLayoutId id="2147484731" r:id="rId78"/>
    <p:sldLayoutId id="2147484732" r:id="rId79"/>
    <p:sldLayoutId id="2147484733" r:id="rId80"/>
    <p:sldLayoutId id="2147484698" r:id="rId8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Black</a:t>
              </a:r>
            </a:p>
            <a:p>
              <a:pPr defTabSz="932472" fontAlgn="base">
                <a:spcBef>
                  <a:spcPct val="0"/>
                </a:spcBef>
                <a:spcAft>
                  <a:spcPts val="100"/>
                </a:spcAft>
              </a:pPr>
              <a:r>
                <a:rPr lang="en-US" sz="6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White</a:t>
              </a:r>
            </a:p>
            <a:p>
              <a:pPr defTabSz="932472" fontAlgn="base">
                <a:spcBef>
                  <a:spcPct val="0"/>
                </a:spcBef>
                <a:spcAft>
                  <a:spcPts val="100"/>
                </a:spcAft>
              </a:pPr>
              <a:r>
                <a:rPr lang="en-US" sz="6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dirty="0">
                  <a:solidFill>
                    <a:schemeClr val="bg1"/>
                  </a:solidFill>
                  <a:ea typeface="Segoe UI" pitchFamily="34" charset="0"/>
                  <a:cs typeface="Segoe UI" pitchFamily="34" charset="0"/>
                </a:rPr>
                <a:t>Hex </a:t>
              </a:r>
              <a:r>
                <a:rPr lang="en-US" sz="600" dirty="0"/>
                <a:t>#2f2f2f</a:t>
              </a:r>
              <a:endParaRPr lang="en-US" sz="6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Rich Black</a:t>
              </a:r>
            </a:p>
            <a:p>
              <a:pPr defTabSz="932472" fontAlgn="base">
                <a:spcBef>
                  <a:spcPct val="0"/>
                </a:spcBef>
                <a:spcAft>
                  <a:spcPts val="100"/>
                </a:spcAft>
              </a:pPr>
              <a:r>
                <a:rPr lang="pt-BR" sz="600" dirty="0">
                  <a:solidFill>
                    <a:schemeClr val="bg1"/>
                  </a:solidFill>
                  <a:ea typeface="Segoe UI" pitchFamily="34" charset="0"/>
                  <a:cs typeface="Segoe UI" pitchFamily="34" charset="0"/>
                </a:rPr>
                <a:t>R0 G0 B0</a:t>
              </a:r>
            </a:p>
            <a:p>
              <a:pPr defTabSz="932472" fontAlgn="base">
                <a:spcBef>
                  <a:spcPct val="0"/>
                </a:spcBef>
                <a:spcAft>
                  <a:spcPts val="100"/>
                </a:spcAft>
              </a:pPr>
              <a:r>
                <a:rPr lang="pt-BR" sz="600" dirty="0" err="1">
                  <a:solidFill>
                    <a:schemeClr val="bg1"/>
                  </a:solidFill>
                  <a:ea typeface="Segoe UI" pitchFamily="34" charset="0"/>
                  <a:cs typeface="Segoe UI" pitchFamily="34" charset="0"/>
                </a:rPr>
                <a:t>Hex</a:t>
              </a:r>
              <a:r>
                <a:rPr lang="pt-BR" sz="600" dirty="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6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6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#EBEBEB</a:t>
              </a:r>
            </a:p>
          </p:txBody>
        </p:sp>
      </p:grpSp>
    </p:spTree>
    <p:custDataLst>
      <p:tags r:id="rId3"/>
    </p:custDataLst>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45" r:id="rId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9389358"/>
      </p:ext>
    </p:extLst>
  </p:cSld>
  <p:clrMap bg1="dk1" tx1="lt1" bg2="dk2" tx2="lt2" accent1="accent1" accent2="accent2" accent3="accent3" accent4="accent4" accent5="accent5" accent6="accent6" hlink="hlink" folHlink="folHlink"/>
  <p:sldLayoutIdLst>
    <p:sldLayoutId id="214748474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747523769"/>
      </p:ext>
    </p:extLst>
  </p:cSld>
  <p:clrMap bg1="lt1" tx1="dk1" bg2="lt2" tx2="dk2" accent1="accent1" accent2="accent2" accent3="accent3" accent4="accent4" accent5="accent5" accent6="accent6" hlink="hlink" folHlink="folHlink"/>
  <p:sldLayoutIdLst>
    <p:sldLayoutId id="2147484728" r:id="rId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40.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4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3.xml"/><Relationship Id="rId1" Type="http://schemas.openxmlformats.org/officeDocument/2006/relationships/tags" Target="../tags/tag4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4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4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3.xml"/><Relationship Id="rId1" Type="http://schemas.openxmlformats.org/officeDocument/2006/relationships/tags" Target="../tags/tag4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7.xml"/><Relationship Id="rId1" Type="http://schemas.openxmlformats.org/officeDocument/2006/relationships/tags" Target="../tags/tag46.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6.xml"/><Relationship Id="rId1" Type="http://schemas.openxmlformats.org/officeDocument/2006/relationships/tags" Target="../tags/tag4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1.xml"/><Relationship Id="rId1" Type="http://schemas.openxmlformats.org/officeDocument/2006/relationships/tags" Target="../tags/tag4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3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3.xml"/><Relationship Id="rId1" Type="http://schemas.openxmlformats.org/officeDocument/2006/relationships/tags" Target="../tags/tag4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tags" Target="../tags/tag5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6.xml"/><Relationship Id="rId1" Type="http://schemas.openxmlformats.org/officeDocument/2006/relationships/tags" Target="../tags/tag5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2.xml"/><Relationship Id="rId1" Type="http://schemas.openxmlformats.org/officeDocument/2006/relationships/tags" Target="../tags/tag5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6.xml"/><Relationship Id="rId1" Type="http://schemas.openxmlformats.org/officeDocument/2006/relationships/tags" Target="../tags/tag5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1.xml"/><Relationship Id="rId1" Type="http://schemas.openxmlformats.org/officeDocument/2006/relationships/tags" Target="../tags/tag54.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3.xml"/><Relationship Id="rId1" Type="http://schemas.openxmlformats.org/officeDocument/2006/relationships/tags" Target="../tags/tag5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5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6.xml"/><Relationship Id="rId1" Type="http://schemas.openxmlformats.org/officeDocument/2006/relationships/tags" Target="../tags/tag5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3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6.xml"/><Relationship Id="rId1" Type="http://schemas.openxmlformats.org/officeDocument/2006/relationships/tags" Target="../tags/tag5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6.xml"/><Relationship Id="rId1" Type="http://schemas.openxmlformats.org/officeDocument/2006/relationships/tags" Target="../tags/tag5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6.xml"/><Relationship Id="rId1" Type="http://schemas.openxmlformats.org/officeDocument/2006/relationships/tags" Target="../tags/tag60.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6.xml"/><Relationship Id="rId1" Type="http://schemas.openxmlformats.org/officeDocument/2006/relationships/tags" Target="../tags/tag6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3.xml"/><Relationship Id="rId1" Type="http://schemas.openxmlformats.org/officeDocument/2006/relationships/tags" Target="../tags/tag6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6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6.xml"/><Relationship Id="rId1" Type="http://schemas.openxmlformats.org/officeDocument/2006/relationships/tags" Target="../tags/tag6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tags" Target="../tags/tag65.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3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3.xml"/><Relationship Id="rId1" Type="http://schemas.openxmlformats.org/officeDocument/2006/relationships/tags" Target="../tags/tag66.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6.xml"/><Relationship Id="rId1" Type="http://schemas.openxmlformats.org/officeDocument/2006/relationships/tags" Target="../tags/tag6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3.xml"/><Relationship Id="rId1" Type="http://schemas.openxmlformats.org/officeDocument/2006/relationships/tags" Target="../tags/tag6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tags" Target="../tags/tag6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6.xml"/><Relationship Id="rId1" Type="http://schemas.openxmlformats.org/officeDocument/2006/relationships/tags" Target="../tags/tag7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6.xml"/><Relationship Id="rId1" Type="http://schemas.openxmlformats.org/officeDocument/2006/relationships/tags" Target="../tags/tag7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tags" Target="../tags/tag7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3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6.xml"/><Relationship Id="rId1" Type="http://schemas.openxmlformats.org/officeDocument/2006/relationships/tags" Target="../tags/tag3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38.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3.xml"/><Relationship Id="rId1" Type="http://schemas.openxmlformats.org/officeDocument/2006/relationships/tags" Target="../tags/tag3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200" dirty="0">
                <a:solidFill>
                  <a:schemeClr val="tx1"/>
                </a:solidFill>
              </a:rPr>
              <a:t>SC-900T00-A Module 3: </a:t>
            </a:r>
            <a:br>
              <a:rPr lang="en-US" sz="3200" dirty="0">
                <a:solidFill>
                  <a:schemeClr val="tx1"/>
                </a:solidFill>
              </a:rPr>
            </a:br>
            <a:r>
              <a:rPr lang="en-US" sz="3200" dirty="0">
                <a:solidFill>
                  <a:schemeClr val="tx1"/>
                </a:solidFill>
              </a:rPr>
              <a:t>Describe the Capabilities of Microsoft Security Solutions</a:t>
            </a:r>
          </a:p>
        </p:txBody>
      </p:sp>
    </p:spTree>
    <p:custDataLst>
      <p:tags r:id="rId1"/>
    </p:custDataLst>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ltLang="zh-CN" dirty="0"/>
              <a:t>Web Application Firewall</a:t>
            </a:r>
            <a:endParaRPr lang="en-US" dirty="0"/>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652137"/>
            <a:ext cx="5878248" cy="3671703"/>
          </a:xfrm>
        </p:spPr>
        <p:txBody>
          <a:bodyPr/>
          <a:lstStyle/>
          <a:p>
            <a:pPr lvl="1">
              <a:spcBef>
                <a:spcPts val="0"/>
              </a:spcBef>
              <a:spcAft>
                <a:spcPts val="1200"/>
              </a:spcAft>
            </a:pPr>
            <a:r>
              <a:rPr lang="en-US" sz="1600" dirty="0">
                <a:latin typeface="+mj-lt"/>
              </a:rPr>
              <a:t>Web Application Firewall (WAF) provides centralized protection of your web applications from common exploits and vulnerabilities. </a:t>
            </a:r>
          </a:p>
          <a:p>
            <a:pPr marL="285750" lvl="1" indent="-285750">
              <a:spcBef>
                <a:spcPts val="0"/>
              </a:spcBef>
              <a:spcAft>
                <a:spcPts val="600"/>
              </a:spcAft>
              <a:buFont typeface="Arial" panose="020B0604020202020204" pitchFamily="34" charset="0"/>
              <a:buChar char="•"/>
            </a:pPr>
            <a:r>
              <a:rPr lang="en-US" sz="1600" dirty="0"/>
              <a:t>Simpler security management</a:t>
            </a:r>
          </a:p>
          <a:p>
            <a:pPr marL="285750" lvl="1" indent="-285750">
              <a:spcBef>
                <a:spcPts val="0"/>
              </a:spcBef>
              <a:spcAft>
                <a:spcPts val="600"/>
              </a:spcAft>
              <a:buFont typeface="Arial" panose="020B0604020202020204" pitchFamily="34" charset="0"/>
              <a:buChar char="•"/>
            </a:pPr>
            <a:r>
              <a:rPr lang="en-US" sz="1600" dirty="0"/>
              <a:t>Improves the response time to a security threat</a:t>
            </a:r>
          </a:p>
          <a:p>
            <a:pPr marL="285750" lvl="1" indent="-285750">
              <a:spcBef>
                <a:spcPts val="0"/>
              </a:spcBef>
              <a:spcAft>
                <a:spcPts val="600"/>
              </a:spcAft>
              <a:buFont typeface="Arial" panose="020B0604020202020204" pitchFamily="34" charset="0"/>
              <a:buChar char="•"/>
            </a:pPr>
            <a:r>
              <a:rPr lang="en-US" sz="1600" dirty="0"/>
              <a:t>Patching a known vulnerability in one place</a:t>
            </a:r>
          </a:p>
          <a:p>
            <a:pPr marL="285750" lvl="1" indent="-285750">
              <a:spcBef>
                <a:spcPts val="0"/>
              </a:spcBef>
              <a:spcAft>
                <a:spcPts val="600"/>
              </a:spcAft>
              <a:buFont typeface="Arial" panose="020B0604020202020204" pitchFamily="34" charset="0"/>
              <a:buChar char="•"/>
            </a:pPr>
            <a:r>
              <a:rPr lang="en-US" sz="1600" dirty="0"/>
              <a:t>Protection against threats and intrusions.</a:t>
            </a:r>
          </a:p>
        </p:txBody>
      </p:sp>
      <p:pic>
        <p:nvPicPr>
          <p:cNvPr id="4" name="图片 3" descr="Diagram showing how the Web Application Firewall provides protection against common exploits.">
            <a:extLst>
              <a:ext uri="{FF2B5EF4-FFF2-40B4-BE49-F238E27FC236}">
                <a16:creationId xmlns:a16="http://schemas.microsoft.com/office/drawing/2014/main" id="{1FA45BCB-A59D-471E-8A72-3D30FF536816}"/>
              </a:ext>
            </a:extLst>
          </p:cNvPr>
          <p:cNvPicPr>
            <a:picLocks noChangeAspect="1"/>
          </p:cNvPicPr>
          <p:nvPr/>
        </p:nvPicPr>
        <p:blipFill>
          <a:blip r:embed="rId4"/>
          <a:stretch>
            <a:fillRect/>
          </a:stretch>
        </p:blipFill>
        <p:spPr>
          <a:xfrm>
            <a:off x="6539023" y="1756040"/>
            <a:ext cx="5128008" cy="3463893"/>
          </a:xfrm>
          <a:prstGeom prst="rect">
            <a:avLst/>
          </a:prstGeom>
        </p:spPr>
      </p:pic>
      <p:sp>
        <p:nvSpPr>
          <p:cNvPr id="11" name="矩形 10">
            <a:extLst>
              <a:ext uri="{FF2B5EF4-FFF2-40B4-BE49-F238E27FC236}">
                <a16:creationId xmlns:a16="http://schemas.microsoft.com/office/drawing/2014/main" id="{AF505B9E-D1E6-4944-896A-558BCA6095C8}"/>
              </a:ext>
              <a:ext uri="{C183D7F6-B498-43B3-948B-1728B52AA6E4}">
                <adec:decorative xmlns:adec="http://schemas.microsoft.com/office/drawing/2017/decorative" val="1"/>
              </a:ext>
            </a:extLst>
          </p:cNvPr>
          <p:cNvSpPr/>
          <p:nvPr/>
        </p:nvSpPr>
        <p:spPr bwMode="auto">
          <a:xfrm>
            <a:off x="6432698" y="1652135"/>
            <a:ext cx="5340659" cy="3671705"/>
          </a:xfrm>
          <a:prstGeom prst="rect">
            <a:avLst/>
          </a:pr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3248320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ltLang="zh-CN" dirty="0"/>
              <a:t>Ways Azure encrypts data &amp; use of Key Vault</a:t>
            </a:r>
            <a:endParaRPr lang="en-US" dirty="0"/>
          </a:p>
        </p:txBody>
      </p:sp>
      <p:sp>
        <p:nvSpPr>
          <p:cNvPr id="2" name="矩形 1">
            <a:extLst>
              <a:ext uri="{FF2B5EF4-FFF2-40B4-BE49-F238E27FC236}">
                <a16:creationId xmlns:a16="http://schemas.microsoft.com/office/drawing/2014/main" id="{77202F61-D253-4D46-9555-1AB42DD2F0FC}"/>
              </a:ext>
              <a:ext uri="{C183D7F6-B498-43B3-948B-1728B52AA6E4}">
                <adec:decorative xmlns:adec="http://schemas.microsoft.com/office/drawing/2017/decorative" val="1"/>
              </a:ext>
            </a:extLst>
          </p:cNvPr>
          <p:cNvSpPr/>
          <p:nvPr/>
        </p:nvSpPr>
        <p:spPr bwMode="auto">
          <a:xfrm>
            <a:off x="432090" y="1290320"/>
            <a:ext cx="5578933" cy="82296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2">
            <a:extLst>
              <a:ext uri="{FF2B5EF4-FFF2-40B4-BE49-F238E27FC236}">
                <a16:creationId xmlns:a16="http://schemas.microsoft.com/office/drawing/2014/main" id="{D88B8DC7-86DF-40A3-9054-7409ACBE17E6}"/>
              </a:ext>
            </a:extLst>
          </p:cNvPr>
          <p:cNvSpPr txBox="1">
            <a:spLocks/>
          </p:cNvSpPr>
          <p:nvPr/>
        </p:nvSpPr>
        <p:spPr>
          <a:xfrm>
            <a:off x="1597202" y="1455578"/>
            <a:ext cx="2832558" cy="492443"/>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2000" b="0" i="0" u="none" strike="noStrike" kern="1200" cap="none" spc="-49" normalizeH="0" baseline="0" noProof="0" dirty="0">
                <a:ln>
                  <a:noFill/>
                </a:ln>
                <a:solidFill>
                  <a:schemeClr val="bg1"/>
                </a:solidFill>
                <a:effectLst/>
                <a:uLnTx/>
                <a:uFillTx/>
                <a:latin typeface="Segoe UI Semibold"/>
                <a:ea typeface="+mn-ea"/>
                <a:cs typeface="+mn-cs"/>
              </a:rPr>
              <a:t>Encryption on Azure</a:t>
            </a:r>
            <a:endParaRPr kumimoji="0" lang="en-US" altLang="zh-CN"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endParaRPr>
          </a:p>
        </p:txBody>
      </p:sp>
      <p:sp>
        <p:nvSpPr>
          <p:cNvPr id="10" name="Content Placeholder 2">
            <a:extLst>
              <a:ext uri="{FF2B5EF4-FFF2-40B4-BE49-F238E27FC236}">
                <a16:creationId xmlns:a16="http://schemas.microsoft.com/office/drawing/2014/main" id="{C780458B-867B-434C-B99C-160CCEDB92C2}"/>
              </a:ext>
            </a:extLst>
          </p:cNvPr>
          <p:cNvSpPr txBox="1">
            <a:spLocks/>
          </p:cNvSpPr>
          <p:nvPr/>
        </p:nvSpPr>
        <p:spPr>
          <a:xfrm>
            <a:off x="1765133" y="2462341"/>
            <a:ext cx="4245890"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Storage Service Encryption</a:t>
            </a:r>
          </a:p>
        </p:txBody>
      </p:sp>
      <p:sp>
        <p:nvSpPr>
          <p:cNvPr id="16" name="Content Placeholder 2">
            <a:extLst>
              <a:ext uri="{FF2B5EF4-FFF2-40B4-BE49-F238E27FC236}">
                <a16:creationId xmlns:a16="http://schemas.microsoft.com/office/drawing/2014/main" id="{649534BB-98BE-46D2-B3C7-EB1B2190B459}"/>
              </a:ext>
            </a:extLst>
          </p:cNvPr>
          <p:cNvSpPr txBox="1">
            <a:spLocks/>
          </p:cNvSpPr>
          <p:nvPr/>
        </p:nvSpPr>
        <p:spPr>
          <a:xfrm>
            <a:off x="1765133" y="3394260"/>
            <a:ext cx="4245890"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Disk Encryption</a:t>
            </a:r>
          </a:p>
        </p:txBody>
      </p:sp>
      <p:sp>
        <p:nvSpPr>
          <p:cNvPr id="17" name="Content Placeholder 2">
            <a:extLst>
              <a:ext uri="{FF2B5EF4-FFF2-40B4-BE49-F238E27FC236}">
                <a16:creationId xmlns:a16="http://schemas.microsoft.com/office/drawing/2014/main" id="{A6C68E5E-D478-4F4A-A9E3-3EC0B068F8CC}"/>
              </a:ext>
            </a:extLst>
          </p:cNvPr>
          <p:cNvSpPr txBox="1">
            <a:spLocks/>
          </p:cNvSpPr>
          <p:nvPr/>
        </p:nvSpPr>
        <p:spPr>
          <a:xfrm>
            <a:off x="1765133" y="4326179"/>
            <a:ext cx="4245890"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Transparent data encryption (TDE) </a:t>
            </a:r>
          </a:p>
        </p:txBody>
      </p:sp>
      <p:sp>
        <p:nvSpPr>
          <p:cNvPr id="11" name="矩形 10">
            <a:extLst>
              <a:ext uri="{FF2B5EF4-FFF2-40B4-BE49-F238E27FC236}">
                <a16:creationId xmlns:a16="http://schemas.microsoft.com/office/drawing/2014/main" id="{42295CB6-BA3D-42FF-847E-F229FA5C347A}"/>
              </a:ext>
              <a:ext uri="{C183D7F6-B498-43B3-948B-1728B52AA6E4}">
                <adec:decorative xmlns:adec="http://schemas.microsoft.com/office/drawing/2017/decorative" val="1"/>
              </a:ext>
            </a:extLst>
          </p:cNvPr>
          <p:cNvSpPr/>
          <p:nvPr/>
        </p:nvSpPr>
        <p:spPr bwMode="auto">
          <a:xfrm>
            <a:off x="6180979" y="1290320"/>
            <a:ext cx="5578933" cy="82296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a:extLst>
              <a:ext uri="{FF2B5EF4-FFF2-40B4-BE49-F238E27FC236}">
                <a16:creationId xmlns:a16="http://schemas.microsoft.com/office/drawing/2014/main" id="{11740F00-6300-49F9-A909-A3781EEEFE9C}"/>
              </a:ext>
            </a:extLst>
          </p:cNvPr>
          <p:cNvSpPr txBox="1">
            <a:spLocks/>
          </p:cNvSpPr>
          <p:nvPr/>
        </p:nvSpPr>
        <p:spPr>
          <a:xfrm>
            <a:off x="7230648" y="1455578"/>
            <a:ext cx="3479594" cy="492443"/>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2000" b="0" i="0" u="none" strike="noStrike" kern="1200" cap="none" spc="-49" normalizeH="0" baseline="0" noProof="0" dirty="0">
                <a:ln>
                  <a:noFill/>
                </a:ln>
                <a:solidFill>
                  <a:schemeClr val="bg1"/>
                </a:solidFill>
                <a:effectLst/>
                <a:uLnTx/>
                <a:uFillTx/>
                <a:latin typeface="Segoe UI Semibold"/>
                <a:ea typeface="+mn-ea"/>
                <a:cs typeface="+mn-cs"/>
              </a:rPr>
              <a:t>What is Azure Key Vault?</a:t>
            </a:r>
          </a:p>
        </p:txBody>
      </p:sp>
      <p:cxnSp>
        <p:nvCxnSpPr>
          <p:cNvPr id="22" name="Straight Connector 16">
            <a:extLst>
              <a:ext uri="{FF2B5EF4-FFF2-40B4-BE49-F238E27FC236}">
                <a16:creationId xmlns:a16="http://schemas.microsoft.com/office/drawing/2014/main" id="{9B65EAD3-3BF6-4435-9BD5-3B6414570886}"/>
              </a:ext>
              <a:ext uri="{C183D7F6-B498-43B3-948B-1728B52AA6E4}">
                <adec:decorative xmlns:adec="http://schemas.microsoft.com/office/drawing/2017/decorative" val="1"/>
              </a:ext>
            </a:extLst>
          </p:cNvPr>
          <p:cNvCxnSpPr>
            <a:cxnSpLocks/>
          </p:cNvCxnSpPr>
          <p:nvPr/>
        </p:nvCxnSpPr>
        <p:spPr>
          <a:xfrm>
            <a:off x="609600" y="4023156"/>
            <a:ext cx="51409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16">
            <a:extLst>
              <a:ext uri="{FF2B5EF4-FFF2-40B4-BE49-F238E27FC236}">
                <a16:creationId xmlns:a16="http://schemas.microsoft.com/office/drawing/2014/main" id="{BB41BA77-5B73-486B-A110-121436A22800}"/>
              </a:ext>
              <a:ext uri="{C183D7F6-B498-43B3-948B-1728B52AA6E4}">
                <adec:decorative xmlns:adec="http://schemas.microsoft.com/office/drawing/2017/decorative" val="1"/>
              </a:ext>
            </a:extLst>
          </p:cNvPr>
          <p:cNvCxnSpPr>
            <a:cxnSpLocks/>
          </p:cNvCxnSpPr>
          <p:nvPr/>
        </p:nvCxnSpPr>
        <p:spPr>
          <a:xfrm>
            <a:off x="609600" y="3149396"/>
            <a:ext cx="51409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B893743C-E2FC-4F3B-A1FC-C5C1596D34E0}"/>
              </a:ext>
            </a:extLst>
          </p:cNvPr>
          <p:cNvSpPr txBox="1">
            <a:spLocks/>
          </p:cNvSpPr>
          <p:nvPr/>
        </p:nvSpPr>
        <p:spPr>
          <a:xfrm>
            <a:off x="7514021" y="2462341"/>
            <a:ext cx="4245890"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Secrets management</a:t>
            </a:r>
          </a:p>
        </p:txBody>
      </p:sp>
      <p:sp>
        <p:nvSpPr>
          <p:cNvPr id="29" name="Content Placeholder 2">
            <a:extLst>
              <a:ext uri="{FF2B5EF4-FFF2-40B4-BE49-F238E27FC236}">
                <a16:creationId xmlns:a16="http://schemas.microsoft.com/office/drawing/2014/main" id="{E35A8A31-0C66-4BDC-B028-A90B6871A813}"/>
              </a:ext>
            </a:extLst>
          </p:cNvPr>
          <p:cNvSpPr txBox="1">
            <a:spLocks/>
          </p:cNvSpPr>
          <p:nvPr/>
        </p:nvSpPr>
        <p:spPr>
          <a:xfrm>
            <a:off x="7514021" y="3394260"/>
            <a:ext cx="4245890"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Key management</a:t>
            </a:r>
          </a:p>
        </p:txBody>
      </p:sp>
      <p:sp>
        <p:nvSpPr>
          <p:cNvPr id="30" name="Content Placeholder 2">
            <a:extLst>
              <a:ext uri="{FF2B5EF4-FFF2-40B4-BE49-F238E27FC236}">
                <a16:creationId xmlns:a16="http://schemas.microsoft.com/office/drawing/2014/main" id="{38DA7281-C6B7-4A67-9F5C-132C40415C8C}"/>
              </a:ext>
            </a:extLst>
          </p:cNvPr>
          <p:cNvSpPr txBox="1">
            <a:spLocks/>
          </p:cNvSpPr>
          <p:nvPr/>
        </p:nvSpPr>
        <p:spPr>
          <a:xfrm>
            <a:off x="7514021" y="4326179"/>
            <a:ext cx="4245890"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Certificate management</a:t>
            </a:r>
          </a:p>
        </p:txBody>
      </p:sp>
      <p:sp>
        <p:nvSpPr>
          <p:cNvPr id="34" name="Content Placeholder 2">
            <a:extLst>
              <a:ext uri="{FF2B5EF4-FFF2-40B4-BE49-F238E27FC236}">
                <a16:creationId xmlns:a16="http://schemas.microsoft.com/office/drawing/2014/main" id="{236B69AC-B6F4-4450-97CC-43EBB925B2C1}"/>
              </a:ext>
            </a:extLst>
          </p:cNvPr>
          <p:cNvSpPr txBox="1">
            <a:spLocks/>
          </p:cNvSpPr>
          <p:nvPr/>
        </p:nvSpPr>
        <p:spPr>
          <a:xfrm>
            <a:off x="7514021" y="5209611"/>
            <a:ext cx="4245890"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Store secrets back</a:t>
            </a:r>
            <a:r>
              <a:rPr lang="en-US" altLang="zh-CN" sz="1600" spc="0" dirty="0">
                <a:solidFill>
                  <a:srgbClr val="171717"/>
                </a:solidFill>
                <a:latin typeface="Segoe UI" panose="020B0502040204020203" pitchFamily="34" charset="0"/>
              </a:rPr>
              <a:t>ed by HW or SW</a:t>
            </a:r>
            <a:endPar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cxnSp>
        <p:nvCxnSpPr>
          <p:cNvPr id="31" name="Straight Connector 16">
            <a:extLst>
              <a:ext uri="{FF2B5EF4-FFF2-40B4-BE49-F238E27FC236}">
                <a16:creationId xmlns:a16="http://schemas.microsoft.com/office/drawing/2014/main" id="{5D8EC67B-D882-45B4-85B8-EA1771078E21}"/>
              </a:ext>
              <a:ext uri="{C183D7F6-B498-43B3-948B-1728B52AA6E4}">
                <adec:decorative xmlns:adec="http://schemas.microsoft.com/office/drawing/2017/decorative" val="1"/>
              </a:ext>
            </a:extLst>
          </p:cNvPr>
          <p:cNvCxnSpPr>
            <a:cxnSpLocks/>
          </p:cNvCxnSpPr>
          <p:nvPr/>
        </p:nvCxnSpPr>
        <p:spPr>
          <a:xfrm>
            <a:off x="6372765" y="4023156"/>
            <a:ext cx="51409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16">
            <a:extLst>
              <a:ext uri="{FF2B5EF4-FFF2-40B4-BE49-F238E27FC236}">
                <a16:creationId xmlns:a16="http://schemas.microsoft.com/office/drawing/2014/main" id="{0BCB286E-2942-4FDC-80D7-330C5AE4725B}"/>
              </a:ext>
              <a:ext uri="{C183D7F6-B498-43B3-948B-1728B52AA6E4}">
                <adec:decorative xmlns:adec="http://schemas.microsoft.com/office/drawing/2017/decorative" val="1"/>
              </a:ext>
            </a:extLst>
          </p:cNvPr>
          <p:cNvCxnSpPr>
            <a:cxnSpLocks/>
          </p:cNvCxnSpPr>
          <p:nvPr/>
        </p:nvCxnSpPr>
        <p:spPr>
          <a:xfrm>
            <a:off x="6372765" y="3149396"/>
            <a:ext cx="51409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16">
            <a:extLst>
              <a:ext uri="{FF2B5EF4-FFF2-40B4-BE49-F238E27FC236}">
                <a16:creationId xmlns:a16="http://schemas.microsoft.com/office/drawing/2014/main" id="{608E02AF-8A79-457F-A00C-8A84461CDEFC}"/>
              </a:ext>
              <a:ext uri="{C183D7F6-B498-43B3-948B-1728B52AA6E4}">
                <adec:decorative xmlns:adec="http://schemas.microsoft.com/office/drawing/2017/decorative" val="1"/>
              </a:ext>
            </a:extLst>
          </p:cNvPr>
          <p:cNvCxnSpPr>
            <a:cxnSpLocks/>
          </p:cNvCxnSpPr>
          <p:nvPr/>
        </p:nvCxnSpPr>
        <p:spPr>
          <a:xfrm>
            <a:off x="6372765" y="4937556"/>
            <a:ext cx="51409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5" name="组合 54">
            <a:extLst>
              <a:ext uri="{FF2B5EF4-FFF2-40B4-BE49-F238E27FC236}">
                <a16:creationId xmlns:a16="http://schemas.microsoft.com/office/drawing/2014/main" id="{978F0E25-4B24-441D-BA70-077668483015}"/>
              </a:ext>
              <a:ext uri="{C183D7F6-B498-43B3-948B-1728B52AA6E4}">
                <adec:decorative xmlns:adec="http://schemas.microsoft.com/office/drawing/2017/decorative" val="1"/>
              </a:ext>
            </a:extLst>
          </p:cNvPr>
          <p:cNvGrpSpPr/>
          <p:nvPr/>
        </p:nvGrpSpPr>
        <p:grpSpPr>
          <a:xfrm>
            <a:off x="886565" y="2404674"/>
            <a:ext cx="531396" cy="531471"/>
            <a:chOff x="675138" y="4321013"/>
            <a:chExt cx="531396" cy="531471"/>
          </a:xfrm>
        </p:grpSpPr>
        <p:grpSp>
          <p:nvGrpSpPr>
            <p:cNvPr id="73" name="Group 20">
              <a:extLst>
                <a:ext uri="{FF2B5EF4-FFF2-40B4-BE49-F238E27FC236}">
                  <a16:creationId xmlns:a16="http://schemas.microsoft.com/office/drawing/2014/main" id="{D4E10B75-0855-4FE8-9084-E30CA9527A52}"/>
                </a:ext>
              </a:extLst>
            </p:cNvPr>
            <p:cNvGrpSpPr/>
            <p:nvPr/>
          </p:nvGrpSpPr>
          <p:grpSpPr>
            <a:xfrm>
              <a:off x="675138" y="4321013"/>
              <a:ext cx="531396" cy="531471"/>
              <a:chOff x="1077158" y="1999707"/>
              <a:chExt cx="821786" cy="821902"/>
            </a:xfrm>
          </p:grpSpPr>
          <p:sp>
            <p:nvSpPr>
              <p:cNvPr id="75" name="Freeform 5">
                <a:extLst>
                  <a:ext uri="{FF2B5EF4-FFF2-40B4-BE49-F238E27FC236}">
                    <a16:creationId xmlns:a16="http://schemas.microsoft.com/office/drawing/2014/main" id="{6D04EEB6-6771-4234-978A-6903278CF146}"/>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6" name="Freeform 6">
                <a:extLst>
                  <a:ext uri="{FF2B5EF4-FFF2-40B4-BE49-F238E27FC236}">
                    <a16:creationId xmlns:a16="http://schemas.microsoft.com/office/drawing/2014/main" id="{EB4EC83E-7C9A-43F2-9B90-EA55972DEAA4}"/>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4" name="cloud_2" title="Icon of a cloud made of two arrows pointing towards eachother">
              <a:extLst>
                <a:ext uri="{FF2B5EF4-FFF2-40B4-BE49-F238E27FC236}">
                  <a16:creationId xmlns:a16="http://schemas.microsoft.com/office/drawing/2014/main" id="{D67373F5-89AB-4DEA-BE4A-220BA367026A}"/>
                </a:ext>
              </a:extLst>
            </p:cNvPr>
            <p:cNvSpPr>
              <a:spLocks noChangeAspect="1" noEditPoints="1"/>
            </p:cNvSpPr>
            <p:nvPr/>
          </p:nvSpPr>
          <p:spPr bwMode="auto">
            <a:xfrm>
              <a:off x="760735" y="4482816"/>
              <a:ext cx="360199" cy="207862"/>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77" name="组合 76">
            <a:extLst>
              <a:ext uri="{FF2B5EF4-FFF2-40B4-BE49-F238E27FC236}">
                <a16:creationId xmlns:a16="http://schemas.microsoft.com/office/drawing/2014/main" id="{7F933F3D-0CF7-48A3-B6E9-E519E25A2F20}"/>
              </a:ext>
              <a:ext uri="{C183D7F6-B498-43B3-948B-1728B52AA6E4}">
                <adec:decorative xmlns:adec="http://schemas.microsoft.com/office/drawing/2017/decorative" val="1"/>
              </a:ext>
            </a:extLst>
          </p:cNvPr>
          <p:cNvGrpSpPr/>
          <p:nvPr/>
        </p:nvGrpSpPr>
        <p:grpSpPr>
          <a:xfrm>
            <a:off x="886565" y="3340032"/>
            <a:ext cx="531396" cy="531471"/>
            <a:chOff x="675138" y="4321013"/>
            <a:chExt cx="531396" cy="531471"/>
          </a:xfrm>
        </p:grpSpPr>
        <p:grpSp>
          <p:nvGrpSpPr>
            <p:cNvPr id="78" name="Group 20">
              <a:extLst>
                <a:ext uri="{FF2B5EF4-FFF2-40B4-BE49-F238E27FC236}">
                  <a16:creationId xmlns:a16="http://schemas.microsoft.com/office/drawing/2014/main" id="{BCD0D1CE-3CCB-4DC5-8F87-97B1FFD7DE09}"/>
                </a:ext>
              </a:extLst>
            </p:cNvPr>
            <p:cNvGrpSpPr/>
            <p:nvPr/>
          </p:nvGrpSpPr>
          <p:grpSpPr>
            <a:xfrm>
              <a:off x="675138" y="4321013"/>
              <a:ext cx="531396" cy="531471"/>
              <a:chOff x="1077158" y="1999707"/>
              <a:chExt cx="821786" cy="821902"/>
            </a:xfrm>
          </p:grpSpPr>
          <p:sp>
            <p:nvSpPr>
              <p:cNvPr id="80" name="Freeform 5">
                <a:extLst>
                  <a:ext uri="{FF2B5EF4-FFF2-40B4-BE49-F238E27FC236}">
                    <a16:creationId xmlns:a16="http://schemas.microsoft.com/office/drawing/2014/main" id="{604ADD1B-1105-4711-BBAE-E98D07A674F6}"/>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1" name="Freeform 6">
                <a:extLst>
                  <a:ext uri="{FF2B5EF4-FFF2-40B4-BE49-F238E27FC236}">
                    <a16:creationId xmlns:a16="http://schemas.microsoft.com/office/drawing/2014/main" id="{D1DAD376-2FA3-416E-BD00-D744C513C0A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9" name="cloud_2" title="Icon of a cloud made of two arrows pointing towards eachother">
              <a:extLst>
                <a:ext uri="{FF2B5EF4-FFF2-40B4-BE49-F238E27FC236}">
                  <a16:creationId xmlns:a16="http://schemas.microsoft.com/office/drawing/2014/main" id="{9408485D-9978-4900-907D-202C6244557F}"/>
                </a:ext>
              </a:extLst>
            </p:cNvPr>
            <p:cNvSpPr>
              <a:spLocks noChangeAspect="1" noEditPoints="1"/>
            </p:cNvSpPr>
            <p:nvPr/>
          </p:nvSpPr>
          <p:spPr bwMode="auto">
            <a:xfrm>
              <a:off x="760735" y="4482816"/>
              <a:ext cx="360199" cy="207862"/>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82" name="组合 81">
            <a:extLst>
              <a:ext uri="{FF2B5EF4-FFF2-40B4-BE49-F238E27FC236}">
                <a16:creationId xmlns:a16="http://schemas.microsoft.com/office/drawing/2014/main" id="{C7F8112F-A18D-4EB2-BB40-83F29EC084E2}"/>
              </a:ext>
              <a:ext uri="{C183D7F6-B498-43B3-948B-1728B52AA6E4}">
                <adec:decorative xmlns:adec="http://schemas.microsoft.com/office/drawing/2017/decorative" val="1"/>
              </a:ext>
            </a:extLst>
          </p:cNvPr>
          <p:cNvGrpSpPr/>
          <p:nvPr/>
        </p:nvGrpSpPr>
        <p:grpSpPr>
          <a:xfrm>
            <a:off x="886565" y="4268511"/>
            <a:ext cx="531396" cy="531471"/>
            <a:chOff x="675138" y="4321013"/>
            <a:chExt cx="531396" cy="531471"/>
          </a:xfrm>
        </p:grpSpPr>
        <p:grpSp>
          <p:nvGrpSpPr>
            <p:cNvPr id="83" name="Group 20">
              <a:extLst>
                <a:ext uri="{FF2B5EF4-FFF2-40B4-BE49-F238E27FC236}">
                  <a16:creationId xmlns:a16="http://schemas.microsoft.com/office/drawing/2014/main" id="{31A38F52-F0A9-4315-A76F-41BAFCF0BD3C}"/>
                </a:ext>
              </a:extLst>
            </p:cNvPr>
            <p:cNvGrpSpPr/>
            <p:nvPr/>
          </p:nvGrpSpPr>
          <p:grpSpPr>
            <a:xfrm>
              <a:off x="675138" y="4321013"/>
              <a:ext cx="531396" cy="531471"/>
              <a:chOff x="1077158" y="1999707"/>
              <a:chExt cx="821786" cy="821902"/>
            </a:xfrm>
          </p:grpSpPr>
          <p:sp>
            <p:nvSpPr>
              <p:cNvPr id="85" name="Freeform 5">
                <a:extLst>
                  <a:ext uri="{FF2B5EF4-FFF2-40B4-BE49-F238E27FC236}">
                    <a16:creationId xmlns:a16="http://schemas.microsoft.com/office/drawing/2014/main" id="{112A0EED-B4C0-411B-A6B4-104E59844308}"/>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6" name="Freeform 6">
                <a:extLst>
                  <a:ext uri="{FF2B5EF4-FFF2-40B4-BE49-F238E27FC236}">
                    <a16:creationId xmlns:a16="http://schemas.microsoft.com/office/drawing/2014/main" id="{CE1A38F2-FFBA-4EC3-A299-B249AE93649D}"/>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84" name="cloud_2" title="Icon of a cloud made of two arrows pointing towards eachother">
              <a:extLst>
                <a:ext uri="{FF2B5EF4-FFF2-40B4-BE49-F238E27FC236}">
                  <a16:creationId xmlns:a16="http://schemas.microsoft.com/office/drawing/2014/main" id="{A31614B1-61D1-4E5F-B327-8EF164DAB0E8}"/>
                </a:ext>
              </a:extLst>
            </p:cNvPr>
            <p:cNvSpPr>
              <a:spLocks noChangeAspect="1" noEditPoints="1"/>
            </p:cNvSpPr>
            <p:nvPr/>
          </p:nvSpPr>
          <p:spPr bwMode="auto">
            <a:xfrm>
              <a:off x="760735" y="4482816"/>
              <a:ext cx="360199" cy="207862"/>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组合 3">
            <a:extLst>
              <a:ext uri="{FF2B5EF4-FFF2-40B4-BE49-F238E27FC236}">
                <a16:creationId xmlns:a16="http://schemas.microsoft.com/office/drawing/2014/main" id="{F8788DA1-ABB6-4B94-8281-E0ED6CAA2CC0}"/>
              </a:ext>
              <a:ext uri="{C183D7F6-B498-43B3-948B-1728B52AA6E4}">
                <adec:decorative xmlns:adec="http://schemas.microsoft.com/office/drawing/2017/decorative" val="1"/>
              </a:ext>
            </a:extLst>
          </p:cNvPr>
          <p:cNvGrpSpPr/>
          <p:nvPr/>
        </p:nvGrpSpPr>
        <p:grpSpPr>
          <a:xfrm>
            <a:off x="6705368" y="2412048"/>
            <a:ext cx="531396" cy="531471"/>
            <a:chOff x="6705368" y="2412048"/>
            <a:chExt cx="531396" cy="531471"/>
          </a:xfrm>
        </p:grpSpPr>
        <p:grpSp>
          <p:nvGrpSpPr>
            <p:cNvPr id="51" name="Group 20">
              <a:extLst>
                <a:ext uri="{FF2B5EF4-FFF2-40B4-BE49-F238E27FC236}">
                  <a16:creationId xmlns:a16="http://schemas.microsoft.com/office/drawing/2014/main" id="{4B88B495-C511-4517-8DE8-A010ECE86576}"/>
                </a:ext>
              </a:extLst>
            </p:cNvPr>
            <p:cNvGrpSpPr/>
            <p:nvPr/>
          </p:nvGrpSpPr>
          <p:grpSpPr>
            <a:xfrm>
              <a:off x="6705368" y="2412048"/>
              <a:ext cx="531396" cy="531471"/>
              <a:chOff x="1077158" y="1999707"/>
              <a:chExt cx="821786" cy="821902"/>
            </a:xfrm>
          </p:grpSpPr>
          <p:sp>
            <p:nvSpPr>
              <p:cNvPr id="53" name="Freeform 5">
                <a:extLst>
                  <a:ext uri="{FF2B5EF4-FFF2-40B4-BE49-F238E27FC236}">
                    <a16:creationId xmlns:a16="http://schemas.microsoft.com/office/drawing/2014/main" id="{08033481-96FB-491F-8E70-C6E64905E298}"/>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0648CDB1-A5C6-44DE-AE9D-E4BFC0C51A1D}"/>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 name="Lock" title="Icon of a padlock">
              <a:extLst>
                <a:ext uri="{FF2B5EF4-FFF2-40B4-BE49-F238E27FC236}">
                  <a16:creationId xmlns:a16="http://schemas.microsoft.com/office/drawing/2014/main" id="{FAE92BFE-E4EF-4529-A304-FC366F7EE342}"/>
                </a:ext>
              </a:extLst>
            </p:cNvPr>
            <p:cNvSpPr>
              <a:spLocks noChangeAspect="1" noEditPoints="1"/>
            </p:cNvSpPr>
            <p:nvPr/>
          </p:nvSpPr>
          <p:spPr bwMode="auto">
            <a:xfrm>
              <a:off x="6864662" y="2525837"/>
              <a:ext cx="200263" cy="27989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8" name="组合 87">
            <a:extLst>
              <a:ext uri="{FF2B5EF4-FFF2-40B4-BE49-F238E27FC236}">
                <a16:creationId xmlns:a16="http://schemas.microsoft.com/office/drawing/2014/main" id="{C75F555F-EBBA-41F4-BD6F-E85AA26C0050}"/>
              </a:ext>
              <a:ext uri="{C183D7F6-B498-43B3-948B-1728B52AA6E4}">
                <adec:decorative xmlns:adec="http://schemas.microsoft.com/office/drawing/2017/decorative" val="1"/>
              </a:ext>
            </a:extLst>
          </p:cNvPr>
          <p:cNvGrpSpPr/>
          <p:nvPr/>
        </p:nvGrpSpPr>
        <p:grpSpPr>
          <a:xfrm>
            <a:off x="6705368" y="3347406"/>
            <a:ext cx="531396" cy="531471"/>
            <a:chOff x="6705368" y="2412048"/>
            <a:chExt cx="531396" cy="531471"/>
          </a:xfrm>
        </p:grpSpPr>
        <p:grpSp>
          <p:nvGrpSpPr>
            <p:cNvPr id="89" name="Group 20">
              <a:extLst>
                <a:ext uri="{FF2B5EF4-FFF2-40B4-BE49-F238E27FC236}">
                  <a16:creationId xmlns:a16="http://schemas.microsoft.com/office/drawing/2014/main" id="{D47ED613-231C-4ACA-9165-AC2F635737A8}"/>
                </a:ext>
              </a:extLst>
            </p:cNvPr>
            <p:cNvGrpSpPr/>
            <p:nvPr/>
          </p:nvGrpSpPr>
          <p:grpSpPr>
            <a:xfrm>
              <a:off x="6705368" y="2412048"/>
              <a:ext cx="531396" cy="531471"/>
              <a:chOff x="1077158" y="1999707"/>
              <a:chExt cx="821786" cy="821902"/>
            </a:xfrm>
          </p:grpSpPr>
          <p:sp>
            <p:nvSpPr>
              <p:cNvPr id="91" name="Freeform 5">
                <a:extLst>
                  <a:ext uri="{FF2B5EF4-FFF2-40B4-BE49-F238E27FC236}">
                    <a16:creationId xmlns:a16="http://schemas.microsoft.com/office/drawing/2014/main" id="{3E2592F6-9893-412B-AA33-D24912F71040}"/>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92" name="Freeform 6">
                <a:extLst>
                  <a:ext uri="{FF2B5EF4-FFF2-40B4-BE49-F238E27FC236}">
                    <a16:creationId xmlns:a16="http://schemas.microsoft.com/office/drawing/2014/main" id="{3B969082-0C1F-496E-A12C-D99C7BF89963}"/>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90" name="Lock" title="Icon of a padlock">
              <a:extLst>
                <a:ext uri="{FF2B5EF4-FFF2-40B4-BE49-F238E27FC236}">
                  <a16:creationId xmlns:a16="http://schemas.microsoft.com/office/drawing/2014/main" id="{1BA57F4A-FE65-4FEA-8C4C-2E0BEB1C9CE7}"/>
                </a:ext>
              </a:extLst>
            </p:cNvPr>
            <p:cNvSpPr>
              <a:spLocks noChangeAspect="1" noEditPoints="1"/>
            </p:cNvSpPr>
            <p:nvPr/>
          </p:nvSpPr>
          <p:spPr bwMode="auto">
            <a:xfrm>
              <a:off x="6864662" y="2525837"/>
              <a:ext cx="200263" cy="27989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3" name="组合 92">
            <a:extLst>
              <a:ext uri="{FF2B5EF4-FFF2-40B4-BE49-F238E27FC236}">
                <a16:creationId xmlns:a16="http://schemas.microsoft.com/office/drawing/2014/main" id="{3CC92F85-AE97-4527-B509-3623F9CE77E1}"/>
              </a:ext>
              <a:ext uri="{C183D7F6-B498-43B3-948B-1728B52AA6E4}">
                <adec:decorative xmlns:adec="http://schemas.microsoft.com/office/drawing/2017/decorative" val="1"/>
              </a:ext>
            </a:extLst>
          </p:cNvPr>
          <p:cNvGrpSpPr/>
          <p:nvPr/>
        </p:nvGrpSpPr>
        <p:grpSpPr>
          <a:xfrm>
            <a:off x="6705797" y="4275886"/>
            <a:ext cx="531396" cy="531471"/>
            <a:chOff x="6705368" y="2412048"/>
            <a:chExt cx="531396" cy="531471"/>
          </a:xfrm>
        </p:grpSpPr>
        <p:grpSp>
          <p:nvGrpSpPr>
            <p:cNvPr id="94" name="Group 20">
              <a:extLst>
                <a:ext uri="{FF2B5EF4-FFF2-40B4-BE49-F238E27FC236}">
                  <a16:creationId xmlns:a16="http://schemas.microsoft.com/office/drawing/2014/main" id="{EA5F3457-E0B0-4CF1-8D1A-6270554F4E70}"/>
                </a:ext>
              </a:extLst>
            </p:cNvPr>
            <p:cNvGrpSpPr/>
            <p:nvPr/>
          </p:nvGrpSpPr>
          <p:grpSpPr>
            <a:xfrm>
              <a:off x="6705368" y="2412048"/>
              <a:ext cx="531396" cy="531471"/>
              <a:chOff x="1077158" y="1999707"/>
              <a:chExt cx="821786" cy="821902"/>
            </a:xfrm>
          </p:grpSpPr>
          <p:sp>
            <p:nvSpPr>
              <p:cNvPr id="96" name="Freeform 5">
                <a:extLst>
                  <a:ext uri="{FF2B5EF4-FFF2-40B4-BE49-F238E27FC236}">
                    <a16:creationId xmlns:a16="http://schemas.microsoft.com/office/drawing/2014/main" id="{919FC805-0164-4EEF-B8A0-91561AFD6D1D}"/>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97" name="Freeform 6">
                <a:extLst>
                  <a:ext uri="{FF2B5EF4-FFF2-40B4-BE49-F238E27FC236}">
                    <a16:creationId xmlns:a16="http://schemas.microsoft.com/office/drawing/2014/main" id="{19DAA44D-AD89-47FD-9E79-3B56214751B4}"/>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95" name="Lock" title="Icon of a padlock">
              <a:extLst>
                <a:ext uri="{FF2B5EF4-FFF2-40B4-BE49-F238E27FC236}">
                  <a16:creationId xmlns:a16="http://schemas.microsoft.com/office/drawing/2014/main" id="{D910BE5A-502F-4CA4-9336-A60251814453}"/>
                </a:ext>
              </a:extLst>
            </p:cNvPr>
            <p:cNvSpPr>
              <a:spLocks noChangeAspect="1" noEditPoints="1"/>
            </p:cNvSpPr>
            <p:nvPr/>
          </p:nvSpPr>
          <p:spPr bwMode="auto">
            <a:xfrm>
              <a:off x="6864662" y="2525837"/>
              <a:ext cx="200263" cy="27989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8" name="组合 97">
            <a:extLst>
              <a:ext uri="{FF2B5EF4-FFF2-40B4-BE49-F238E27FC236}">
                <a16:creationId xmlns:a16="http://schemas.microsoft.com/office/drawing/2014/main" id="{F1ECDF49-DA88-48C9-8E50-09FE2BA018E7}"/>
              </a:ext>
              <a:ext uri="{C183D7F6-B498-43B3-948B-1728B52AA6E4}">
                <adec:decorative xmlns:adec="http://schemas.microsoft.com/office/drawing/2017/decorative" val="1"/>
              </a:ext>
            </a:extLst>
          </p:cNvPr>
          <p:cNvGrpSpPr/>
          <p:nvPr/>
        </p:nvGrpSpPr>
        <p:grpSpPr>
          <a:xfrm>
            <a:off x="6705368" y="5209611"/>
            <a:ext cx="531396" cy="531471"/>
            <a:chOff x="6705368" y="2412048"/>
            <a:chExt cx="531396" cy="531471"/>
          </a:xfrm>
        </p:grpSpPr>
        <p:grpSp>
          <p:nvGrpSpPr>
            <p:cNvPr id="99" name="Group 20">
              <a:extLst>
                <a:ext uri="{FF2B5EF4-FFF2-40B4-BE49-F238E27FC236}">
                  <a16:creationId xmlns:a16="http://schemas.microsoft.com/office/drawing/2014/main" id="{361347F8-8D0F-4B5F-B173-ADFB689704E9}"/>
                </a:ext>
              </a:extLst>
            </p:cNvPr>
            <p:cNvGrpSpPr/>
            <p:nvPr/>
          </p:nvGrpSpPr>
          <p:grpSpPr>
            <a:xfrm>
              <a:off x="6705368" y="2412048"/>
              <a:ext cx="531396" cy="531471"/>
              <a:chOff x="1077158" y="1999707"/>
              <a:chExt cx="821786" cy="821902"/>
            </a:xfrm>
          </p:grpSpPr>
          <p:sp>
            <p:nvSpPr>
              <p:cNvPr id="101" name="Freeform 5">
                <a:extLst>
                  <a:ext uri="{FF2B5EF4-FFF2-40B4-BE49-F238E27FC236}">
                    <a16:creationId xmlns:a16="http://schemas.microsoft.com/office/drawing/2014/main" id="{7DFD13B8-88E1-49D2-9C8F-BA9F686FE869}"/>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02" name="Freeform 6">
                <a:extLst>
                  <a:ext uri="{FF2B5EF4-FFF2-40B4-BE49-F238E27FC236}">
                    <a16:creationId xmlns:a16="http://schemas.microsoft.com/office/drawing/2014/main" id="{91E9B32B-C270-47FD-B58A-22246B886173}"/>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00" name="Lock" title="Icon of a padlock">
              <a:extLst>
                <a:ext uri="{FF2B5EF4-FFF2-40B4-BE49-F238E27FC236}">
                  <a16:creationId xmlns:a16="http://schemas.microsoft.com/office/drawing/2014/main" id="{F1782BB8-C554-4728-90D1-EB8EE4A5B0C1}"/>
                </a:ext>
              </a:extLst>
            </p:cNvPr>
            <p:cNvSpPr>
              <a:spLocks noChangeAspect="1" noEditPoints="1"/>
            </p:cNvSpPr>
            <p:nvPr/>
          </p:nvSpPr>
          <p:spPr bwMode="auto">
            <a:xfrm>
              <a:off x="6864662" y="2525837"/>
              <a:ext cx="200263" cy="27989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30780060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dirty="0"/>
            </a:br>
            <a:r>
              <a:rPr lang="en-US" dirty="0"/>
              <a:t>Lesson 2: Describe security management capabilities of Azure</a:t>
            </a:r>
            <a:br>
              <a:rPr lang="en-US" dirty="0"/>
            </a:br>
            <a:endParaRPr lang="en-US" dirty="0"/>
          </a:p>
        </p:txBody>
      </p:sp>
      <p:sp>
        <p:nvSpPr>
          <p:cNvPr id="3" name="shield_3" title="Icon of a shield with an exclamation point inside">
            <a:extLst>
              <a:ext uri="{FF2B5EF4-FFF2-40B4-BE49-F238E27FC236}">
                <a16:creationId xmlns:a16="http://schemas.microsoft.com/office/drawing/2014/main" id="{39A2DF62-1F40-4271-BAE4-34C0208C60FF}"/>
              </a:ext>
            </a:extLst>
          </p:cNvPr>
          <p:cNvSpPr>
            <a:spLocks noChangeAspect="1" noEditPoints="1"/>
          </p:cNvSpPr>
          <p:nvPr/>
        </p:nvSpPr>
        <p:spPr bwMode="auto">
          <a:xfrm>
            <a:off x="10094976" y="2779776"/>
            <a:ext cx="1280160" cy="129745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7392414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2 Introduction</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1338013"/>
            <a:ext cx="11340811" cy="496594"/>
          </a:xfrm>
          <a:prstGeom prst="rect">
            <a:avLst/>
          </a:prstGeom>
        </p:spPr>
        <p:txBody>
          <a:bodyPr lIns="0" rIns="0">
            <a:normAutofit fontScale="92500" lnSpcReduction="10000"/>
          </a:bodyPr>
          <a:lstStyle/>
          <a:p>
            <a:pPr lvl="1"/>
            <a:r>
              <a:rPr lang="en-US" sz="2400" dirty="0"/>
              <a:t>After completing this module, you’ll be able to:</a:t>
            </a:r>
          </a:p>
        </p:txBody>
      </p:sp>
      <p:sp>
        <p:nvSpPr>
          <p:cNvPr id="7" name="Text Placeholder 2">
            <a:extLst>
              <a:ext uri="{FF2B5EF4-FFF2-40B4-BE49-F238E27FC236}">
                <a16:creationId xmlns:a16="http://schemas.microsoft.com/office/drawing/2014/main" id="{E78DABBA-8119-47EA-AC95-36C4CC3C1B20}"/>
              </a:ext>
            </a:extLst>
          </p:cNvPr>
          <p:cNvSpPr txBox="1">
            <a:spLocks/>
          </p:cNvSpPr>
          <p:nvPr/>
        </p:nvSpPr>
        <p:spPr>
          <a:xfrm>
            <a:off x="432089" y="2332484"/>
            <a:ext cx="3439206" cy="3439206"/>
          </a:xfrm>
          <a:prstGeom prst="ellipse">
            <a:avLst/>
          </a:prstGeom>
          <a:solidFill>
            <a:schemeClr val="bg1">
              <a:lumMod val="95000"/>
            </a:schemeClr>
          </a:solidFill>
        </p:spPr>
        <p:txBody>
          <a:bodyPr lIns="91440" tIns="45720" rIns="91440" bIns="45720" anchor="t"/>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dirty="0"/>
          </a:p>
          <a:p>
            <a:pPr algn="ctr">
              <a:spcBef>
                <a:spcPts val="0"/>
              </a:spcBef>
              <a:spcAft>
                <a:spcPts val="0"/>
              </a:spcAft>
            </a:pPr>
            <a:r>
              <a:rPr lang="en-US" dirty="0"/>
              <a:t>Describe the security management </a:t>
            </a:r>
          </a:p>
          <a:p>
            <a:pPr algn="ctr">
              <a:spcBef>
                <a:spcPts val="0"/>
              </a:spcBef>
              <a:spcAft>
                <a:spcPts val="0"/>
              </a:spcAft>
            </a:pPr>
            <a:r>
              <a:rPr lang="en-US" dirty="0"/>
              <a:t>capabilities of Azure.</a:t>
            </a:r>
            <a:endParaRPr lang="en-US" sz="2200" dirty="0"/>
          </a:p>
        </p:txBody>
      </p:sp>
      <p:sp>
        <p:nvSpPr>
          <p:cNvPr id="5" name="Text Placeholder 2">
            <a:extLst>
              <a:ext uri="{FF2B5EF4-FFF2-40B4-BE49-F238E27FC236}">
                <a16:creationId xmlns:a16="http://schemas.microsoft.com/office/drawing/2014/main" id="{C3F0F8D2-AAFB-4ED2-9804-166FBB1F3222}"/>
              </a:ext>
            </a:extLst>
          </p:cNvPr>
          <p:cNvSpPr txBox="1">
            <a:spLocks/>
          </p:cNvSpPr>
          <p:nvPr/>
        </p:nvSpPr>
        <p:spPr>
          <a:xfrm>
            <a:off x="4369674"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sz="2200" dirty="0"/>
          </a:p>
          <a:p>
            <a:pPr algn="ctr">
              <a:spcBef>
                <a:spcPts val="0"/>
              </a:spcBef>
              <a:spcAft>
                <a:spcPts val="0"/>
              </a:spcAft>
            </a:pPr>
            <a:r>
              <a:rPr lang="en-US" sz="2200" dirty="0"/>
              <a:t>Describe </a:t>
            </a:r>
          </a:p>
          <a:p>
            <a:pPr algn="ctr">
              <a:spcBef>
                <a:spcPts val="0"/>
              </a:spcBef>
              <a:spcAft>
                <a:spcPts val="0"/>
              </a:spcAft>
            </a:pPr>
            <a:r>
              <a:rPr lang="en-US" sz="2200" dirty="0"/>
              <a:t>the benefits and use cases of Azure Defender.</a:t>
            </a:r>
          </a:p>
        </p:txBody>
      </p:sp>
      <p:sp>
        <p:nvSpPr>
          <p:cNvPr id="6" name="Text Placeholder 3">
            <a:extLst>
              <a:ext uri="{FF2B5EF4-FFF2-40B4-BE49-F238E27FC236}">
                <a16:creationId xmlns:a16="http://schemas.microsoft.com/office/drawing/2014/main" id="{E5F7E518-2D16-4E67-B59F-A382CEA3F4A2}"/>
              </a:ext>
            </a:extLst>
          </p:cNvPr>
          <p:cNvSpPr txBox="1">
            <a:spLocks/>
          </p:cNvSpPr>
          <p:nvPr/>
        </p:nvSpPr>
        <p:spPr>
          <a:xfrm>
            <a:off x="8320705"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sz="2200" dirty="0"/>
          </a:p>
          <a:p>
            <a:pPr algn="ctr">
              <a:spcBef>
                <a:spcPts val="0"/>
              </a:spcBef>
              <a:spcAft>
                <a:spcPts val="0"/>
              </a:spcAft>
            </a:pPr>
            <a:r>
              <a:rPr lang="en-US" sz="2200" dirty="0"/>
              <a:t>Understand Cloud Security Posture Management and the security baseline.</a:t>
            </a:r>
          </a:p>
        </p:txBody>
      </p:sp>
      <p:grpSp>
        <p:nvGrpSpPr>
          <p:cNvPr id="22" name="组合 21">
            <a:extLst>
              <a:ext uri="{FF2B5EF4-FFF2-40B4-BE49-F238E27FC236}">
                <a16:creationId xmlns:a16="http://schemas.microsoft.com/office/drawing/2014/main" id="{51E4EEE0-AD72-47CE-8803-D4B339BE43EC}"/>
              </a:ext>
              <a:ext uri="{C183D7F6-B498-43B3-948B-1728B52AA6E4}">
                <adec:decorative xmlns:adec="http://schemas.microsoft.com/office/drawing/2017/decorative" val="1"/>
              </a:ext>
            </a:extLst>
          </p:cNvPr>
          <p:cNvGrpSpPr/>
          <p:nvPr/>
        </p:nvGrpSpPr>
        <p:grpSpPr>
          <a:xfrm>
            <a:off x="1605716" y="1969689"/>
            <a:ext cx="1085972" cy="1086125"/>
            <a:chOff x="1605716" y="1969689"/>
            <a:chExt cx="1085972" cy="1086125"/>
          </a:xfrm>
        </p:grpSpPr>
        <p:grpSp>
          <p:nvGrpSpPr>
            <p:cNvPr id="23" name="Group 20">
              <a:extLst>
                <a:ext uri="{FF2B5EF4-FFF2-40B4-BE49-F238E27FC236}">
                  <a16:creationId xmlns:a16="http://schemas.microsoft.com/office/drawing/2014/main" id="{22D60EB7-115D-4438-8245-1E0AD2DADC1B}"/>
                </a:ext>
              </a:extLst>
            </p:cNvPr>
            <p:cNvGrpSpPr/>
            <p:nvPr/>
          </p:nvGrpSpPr>
          <p:grpSpPr>
            <a:xfrm>
              <a:off x="1605716" y="1969689"/>
              <a:ext cx="1085972" cy="1086125"/>
              <a:chOff x="1077158" y="1999707"/>
              <a:chExt cx="821786" cy="821902"/>
            </a:xfrm>
          </p:grpSpPr>
          <p:sp>
            <p:nvSpPr>
              <p:cNvPr id="25" name="Freeform 5">
                <a:extLst>
                  <a:ext uri="{FF2B5EF4-FFF2-40B4-BE49-F238E27FC236}">
                    <a16:creationId xmlns:a16="http://schemas.microsoft.com/office/drawing/2014/main" id="{E2080E72-A3FE-480B-817B-BF2C22734639}"/>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6" name="Freeform 6">
                <a:extLst>
                  <a:ext uri="{FF2B5EF4-FFF2-40B4-BE49-F238E27FC236}">
                    <a16:creationId xmlns:a16="http://schemas.microsoft.com/office/drawing/2014/main" id="{FED7EDD4-6C53-4726-A446-63A91A6B6850}"/>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4" name="Shield_EA18" title="Icon of a shield">
              <a:extLst>
                <a:ext uri="{FF2B5EF4-FFF2-40B4-BE49-F238E27FC236}">
                  <a16:creationId xmlns:a16="http://schemas.microsoft.com/office/drawing/2014/main" id="{03785467-D47C-49D6-8510-4CA43D159B2E}"/>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37" name="组合 36">
            <a:extLst>
              <a:ext uri="{FF2B5EF4-FFF2-40B4-BE49-F238E27FC236}">
                <a16:creationId xmlns:a16="http://schemas.microsoft.com/office/drawing/2014/main" id="{38BFACD5-F44A-4312-955D-268735E40CAA}"/>
              </a:ext>
              <a:ext uri="{C183D7F6-B498-43B3-948B-1728B52AA6E4}">
                <adec:decorative xmlns:adec="http://schemas.microsoft.com/office/drawing/2017/decorative" val="1"/>
              </a:ext>
            </a:extLst>
          </p:cNvPr>
          <p:cNvGrpSpPr/>
          <p:nvPr/>
        </p:nvGrpSpPr>
        <p:grpSpPr>
          <a:xfrm>
            <a:off x="5553014" y="1969689"/>
            <a:ext cx="1085972" cy="1086125"/>
            <a:chOff x="1605716" y="1969689"/>
            <a:chExt cx="1085972" cy="1086125"/>
          </a:xfrm>
        </p:grpSpPr>
        <p:grpSp>
          <p:nvGrpSpPr>
            <p:cNvPr id="38" name="Group 20">
              <a:extLst>
                <a:ext uri="{FF2B5EF4-FFF2-40B4-BE49-F238E27FC236}">
                  <a16:creationId xmlns:a16="http://schemas.microsoft.com/office/drawing/2014/main" id="{470E2F2F-A749-46D4-B69C-CAA7A52D5E43}"/>
                </a:ext>
              </a:extLst>
            </p:cNvPr>
            <p:cNvGrpSpPr/>
            <p:nvPr/>
          </p:nvGrpSpPr>
          <p:grpSpPr>
            <a:xfrm>
              <a:off x="1605716" y="1969689"/>
              <a:ext cx="1085972" cy="1086125"/>
              <a:chOff x="1077158" y="1999707"/>
              <a:chExt cx="821786" cy="821902"/>
            </a:xfrm>
          </p:grpSpPr>
          <p:sp>
            <p:nvSpPr>
              <p:cNvPr id="40" name="Freeform 5">
                <a:extLst>
                  <a:ext uri="{FF2B5EF4-FFF2-40B4-BE49-F238E27FC236}">
                    <a16:creationId xmlns:a16="http://schemas.microsoft.com/office/drawing/2014/main" id="{B3B99FBD-B208-41B7-81B6-576B301BD2A0}"/>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1" name="Freeform 6">
                <a:extLst>
                  <a:ext uri="{FF2B5EF4-FFF2-40B4-BE49-F238E27FC236}">
                    <a16:creationId xmlns:a16="http://schemas.microsoft.com/office/drawing/2014/main" id="{B16F97E0-5FA5-4193-9561-75A41151ED1C}"/>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9" name="Shield_EA18" title="Icon of a shield">
              <a:extLst>
                <a:ext uri="{FF2B5EF4-FFF2-40B4-BE49-F238E27FC236}">
                  <a16:creationId xmlns:a16="http://schemas.microsoft.com/office/drawing/2014/main" id="{BDD9D8A8-BC20-4252-8E18-6CC01979BD87}"/>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2" name="组合 41">
            <a:extLst>
              <a:ext uri="{FF2B5EF4-FFF2-40B4-BE49-F238E27FC236}">
                <a16:creationId xmlns:a16="http://schemas.microsoft.com/office/drawing/2014/main" id="{4447D4BA-6B14-49ED-8D54-A1DAAAC5C067}"/>
              </a:ext>
              <a:ext uri="{C183D7F6-B498-43B3-948B-1728B52AA6E4}">
                <adec:decorative xmlns:adec="http://schemas.microsoft.com/office/drawing/2017/decorative" val="1"/>
              </a:ext>
            </a:extLst>
          </p:cNvPr>
          <p:cNvGrpSpPr/>
          <p:nvPr/>
        </p:nvGrpSpPr>
        <p:grpSpPr>
          <a:xfrm>
            <a:off x="9497322" y="1969689"/>
            <a:ext cx="1085972" cy="1086125"/>
            <a:chOff x="1605716" y="1969689"/>
            <a:chExt cx="1085972" cy="1086125"/>
          </a:xfrm>
        </p:grpSpPr>
        <p:grpSp>
          <p:nvGrpSpPr>
            <p:cNvPr id="43" name="Group 20">
              <a:extLst>
                <a:ext uri="{FF2B5EF4-FFF2-40B4-BE49-F238E27FC236}">
                  <a16:creationId xmlns:a16="http://schemas.microsoft.com/office/drawing/2014/main" id="{E276111B-F939-4721-BBFE-3D8359F692B2}"/>
                </a:ext>
              </a:extLst>
            </p:cNvPr>
            <p:cNvGrpSpPr/>
            <p:nvPr/>
          </p:nvGrpSpPr>
          <p:grpSpPr>
            <a:xfrm>
              <a:off x="1605716" y="1969689"/>
              <a:ext cx="1085972" cy="1086125"/>
              <a:chOff x="1077158" y="1999707"/>
              <a:chExt cx="821786" cy="821902"/>
            </a:xfrm>
          </p:grpSpPr>
          <p:sp>
            <p:nvSpPr>
              <p:cNvPr id="45" name="Freeform 5">
                <a:extLst>
                  <a:ext uri="{FF2B5EF4-FFF2-40B4-BE49-F238E27FC236}">
                    <a16:creationId xmlns:a16="http://schemas.microsoft.com/office/drawing/2014/main" id="{924F31A5-F6EB-4480-A7B2-9C141A90BB90}"/>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6" name="Freeform 6">
                <a:extLst>
                  <a:ext uri="{FF2B5EF4-FFF2-40B4-BE49-F238E27FC236}">
                    <a16:creationId xmlns:a16="http://schemas.microsoft.com/office/drawing/2014/main" id="{A599A6F8-8C7D-4E0C-BD15-B24B09735C81}"/>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4" name="Shield_EA18" title="Icon of a shield">
              <a:extLst>
                <a:ext uri="{FF2B5EF4-FFF2-40B4-BE49-F238E27FC236}">
                  <a16:creationId xmlns:a16="http://schemas.microsoft.com/office/drawing/2014/main" id="{0E1337F4-4760-4079-B27B-0462C8551A1B}"/>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10718750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Cloud security posture management</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1096072"/>
            <a:ext cx="11340811" cy="579879"/>
          </a:xfrm>
          <a:prstGeom prst="rect">
            <a:avLst/>
          </a:prstGeom>
        </p:spPr>
        <p:txBody>
          <a:bodyPr lIns="0" rIns="0">
            <a:normAutofit/>
          </a:body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kumimoji="0" lang="en-US" altLang="zh-CN" sz="1900" b="0" i="0" u="none" strike="noStrike" kern="1200" cap="none" spc="-49" normalizeH="0" baseline="0" noProof="0" dirty="0">
                <a:ln>
                  <a:noFill/>
                </a:ln>
                <a:solidFill>
                  <a:srgbClr val="000000"/>
                </a:solidFill>
                <a:effectLst/>
                <a:uLnTx/>
                <a:uFillTx/>
                <a:latin typeface="Segoe UI Semibold"/>
                <a:ea typeface="+mn-ea"/>
                <a:cs typeface="+mn-cs"/>
              </a:rPr>
              <a:t>Cloud security posture management (CSPM), tools designed to improve your cloud security management.</a:t>
            </a:r>
          </a:p>
        </p:txBody>
      </p:sp>
      <p:sp>
        <p:nvSpPr>
          <p:cNvPr id="10" name="矩形 9">
            <a:extLst>
              <a:ext uri="{FF2B5EF4-FFF2-40B4-BE49-F238E27FC236}">
                <a16:creationId xmlns:a16="http://schemas.microsoft.com/office/drawing/2014/main" id="{1DE8056A-051D-4BB5-B8BD-EB2B74C14BC2}"/>
              </a:ext>
              <a:ext uri="{C183D7F6-B498-43B3-948B-1728B52AA6E4}">
                <adec:decorative xmlns:adec="http://schemas.microsoft.com/office/drawing/2017/decorative" val="1"/>
              </a:ext>
            </a:extLst>
          </p:cNvPr>
          <p:cNvSpPr/>
          <p:nvPr/>
        </p:nvSpPr>
        <p:spPr bwMode="auto">
          <a:xfrm>
            <a:off x="418642" y="1908198"/>
            <a:ext cx="5578933" cy="63285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文本框 11">
            <a:extLst>
              <a:ext uri="{FF2B5EF4-FFF2-40B4-BE49-F238E27FC236}">
                <a16:creationId xmlns:a16="http://schemas.microsoft.com/office/drawing/2014/main" id="{2B2039B6-3AE2-4DA2-B746-8A74322C38E8}"/>
              </a:ext>
            </a:extLst>
          </p:cNvPr>
          <p:cNvSpPr txBox="1"/>
          <p:nvPr/>
        </p:nvSpPr>
        <p:spPr>
          <a:xfrm>
            <a:off x="446390" y="1931199"/>
            <a:ext cx="5523435" cy="603242"/>
          </a:xfrm>
          <a:prstGeom prst="rect">
            <a:avLst/>
          </a:prstGeom>
          <a:noFill/>
        </p:spPr>
        <p:txBody>
          <a:bodyPr wrap="none" lIns="182880" tIns="146304" rIns="182880" bIns="146304" rtlCol="0">
            <a:spAutoFit/>
          </a:bodyPr>
          <a:lstStyle/>
          <a:p>
            <a:pPr>
              <a:spcBef>
                <a:spcPts val="0"/>
              </a:spcBef>
              <a:spcAft>
                <a:spcPts val="0"/>
              </a:spcAft>
            </a:pPr>
            <a:r>
              <a:rPr lang="en-US" altLang="zh-CN" sz="2000" dirty="0">
                <a:solidFill>
                  <a:schemeClr val="bg1"/>
                </a:solidFill>
              </a:rPr>
              <a:t>CSPM uses a combination of tools &amp; services:</a:t>
            </a:r>
            <a:endParaRPr lang="en-US" altLang="zh-CN" sz="2000" dirty="0">
              <a:solidFill>
                <a:schemeClr val="bg1"/>
              </a:solidFill>
              <a:latin typeface="+mn-lt"/>
            </a:endParaRPr>
          </a:p>
        </p:txBody>
      </p:sp>
      <p:sp>
        <p:nvSpPr>
          <p:cNvPr id="37" name="矩形 36">
            <a:extLst>
              <a:ext uri="{FF2B5EF4-FFF2-40B4-BE49-F238E27FC236}">
                <a16:creationId xmlns:a16="http://schemas.microsoft.com/office/drawing/2014/main" id="{788ADB35-A70C-4ABF-BB51-D42E55660657}"/>
              </a:ext>
              <a:ext uri="{C183D7F6-B498-43B3-948B-1728B52AA6E4}">
                <adec:decorative xmlns:adec="http://schemas.microsoft.com/office/drawing/2017/decorative" val="1"/>
              </a:ext>
            </a:extLst>
          </p:cNvPr>
          <p:cNvSpPr/>
          <p:nvPr/>
        </p:nvSpPr>
        <p:spPr bwMode="auto">
          <a:xfrm>
            <a:off x="6194427" y="1908198"/>
            <a:ext cx="5578933" cy="63285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2">
            <a:extLst>
              <a:ext uri="{FF2B5EF4-FFF2-40B4-BE49-F238E27FC236}">
                <a16:creationId xmlns:a16="http://schemas.microsoft.com/office/drawing/2014/main" id="{8CD30AEB-138D-47F5-B8DE-0347C81C190A}"/>
              </a:ext>
            </a:extLst>
          </p:cNvPr>
          <p:cNvSpPr txBox="1">
            <a:spLocks/>
          </p:cNvSpPr>
          <p:nvPr/>
        </p:nvSpPr>
        <p:spPr>
          <a:xfrm>
            <a:off x="902028" y="2746122"/>
            <a:ext cx="1922947" cy="677108"/>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Zero Trust-based access control</a:t>
            </a:r>
          </a:p>
        </p:txBody>
      </p:sp>
      <p:sp>
        <p:nvSpPr>
          <p:cNvPr id="40" name="Content Placeholder 2">
            <a:extLst>
              <a:ext uri="{FF2B5EF4-FFF2-40B4-BE49-F238E27FC236}">
                <a16:creationId xmlns:a16="http://schemas.microsoft.com/office/drawing/2014/main" id="{6ABBE570-830A-46DE-809A-56DE2721DE2F}"/>
              </a:ext>
            </a:extLst>
          </p:cNvPr>
          <p:cNvSpPr txBox="1">
            <a:spLocks/>
          </p:cNvSpPr>
          <p:nvPr/>
        </p:nvSpPr>
        <p:spPr>
          <a:xfrm>
            <a:off x="3582700" y="2750320"/>
            <a:ext cx="1828305" cy="677108"/>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Real-time risk scoring</a:t>
            </a:r>
          </a:p>
        </p:txBody>
      </p:sp>
      <p:sp>
        <p:nvSpPr>
          <p:cNvPr id="41" name="Content Placeholder 2">
            <a:extLst>
              <a:ext uri="{FF2B5EF4-FFF2-40B4-BE49-F238E27FC236}">
                <a16:creationId xmlns:a16="http://schemas.microsoft.com/office/drawing/2014/main" id="{4B4528B1-86BC-4516-B9EB-DCF185F6D4D9}"/>
              </a:ext>
            </a:extLst>
          </p:cNvPr>
          <p:cNvSpPr txBox="1">
            <a:spLocks/>
          </p:cNvSpPr>
          <p:nvPr/>
        </p:nvSpPr>
        <p:spPr>
          <a:xfrm>
            <a:off x="902028" y="3780340"/>
            <a:ext cx="2471587" cy="677108"/>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Threat </a:t>
            </a:r>
            <a:r>
              <a:rPr lang="en-US" altLang="zh-CN" sz="1600" spc="0" dirty="0">
                <a:solidFill>
                  <a:srgbClr val="171717"/>
                </a:solidFill>
                <a:latin typeface="Segoe UI" panose="020B0502040204020203" pitchFamily="34" charset="0"/>
              </a:rPr>
              <a:t>&amp;</a:t>
            </a: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vulnerability management (TVM)</a:t>
            </a:r>
          </a:p>
        </p:txBody>
      </p:sp>
      <p:sp>
        <p:nvSpPr>
          <p:cNvPr id="42" name="Content Placeholder 2">
            <a:extLst>
              <a:ext uri="{FF2B5EF4-FFF2-40B4-BE49-F238E27FC236}">
                <a16:creationId xmlns:a16="http://schemas.microsoft.com/office/drawing/2014/main" id="{011484EA-F86E-4A0C-88F3-76171B092C5B}"/>
              </a:ext>
            </a:extLst>
          </p:cNvPr>
          <p:cNvSpPr txBox="1">
            <a:spLocks/>
          </p:cNvSpPr>
          <p:nvPr/>
        </p:nvSpPr>
        <p:spPr>
          <a:xfrm>
            <a:off x="3582700" y="3756281"/>
            <a:ext cx="1990865" cy="677108"/>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Discover sharing risks</a:t>
            </a:r>
          </a:p>
        </p:txBody>
      </p:sp>
      <p:sp>
        <p:nvSpPr>
          <p:cNvPr id="43" name="Content Placeholder 2">
            <a:extLst>
              <a:ext uri="{FF2B5EF4-FFF2-40B4-BE49-F238E27FC236}">
                <a16:creationId xmlns:a16="http://schemas.microsoft.com/office/drawing/2014/main" id="{6193C641-F3A5-47E5-87A2-BE7343B814CC}"/>
              </a:ext>
            </a:extLst>
          </p:cNvPr>
          <p:cNvSpPr txBox="1">
            <a:spLocks/>
          </p:cNvSpPr>
          <p:nvPr/>
        </p:nvSpPr>
        <p:spPr>
          <a:xfrm>
            <a:off x="902028" y="4975533"/>
            <a:ext cx="1807461"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Technical policy</a:t>
            </a:r>
          </a:p>
        </p:txBody>
      </p:sp>
      <p:sp>
        <p:nvSpPr>
          <p:cNvPr id="44" name="Content Placeholder 2">
            <a:extLst>
              <a:ext uri="{FF2B5EF4-FFF2-40B4-BE49-F238E27FC236}">
                <a16:creationId xmlns:a16="http://schemas.microsoft.com/office/drawing/2014/main" id="{460F668F-139C-441D-B70B-5C3393928B20}"/>
              </a:ext>
            </a:extLst>
          </p:cNvPr>
          <p:cNvSpPr txBox="1">
            <a:spLocks/>
          </p:cNvSpPr>
          <p:nvPr/>
        </p:nvSpPr>
        <p:spPr>
          <a:xfrm>
            <a:off x="3582700" y="4847618"/>
            <a:ext cx="2611615" cy="702756"/>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Threat modeling </a:t>
            </a:r>
          </a:p>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systems &amp; architectures</a:t>
            </a:r>
          </a:p>
        </p:txBody>
      </p:sp>
      <p:grpSp>
        <p:nvGrpSpPr>
          <p:cNvPr id="24" name="组合 23">
            <a:extLst>
              <a:ext uri="{FF2B5EF4-FFF2-40B4-BE49-F238E27FC236}">
                <a16:creationId xmlns:a16="http://schemas.microsoft.com/office/drawing/2014/main" id="{B5535EB3-1043-4616-BE2C-F7ED19BC93A8}"/>
              </a:ext>
              <a:ext uri="{C183D7F6-B498-43B3-948B-1728B52AA6E4}">
                <adec:decorative xmlns:adec="http://schemas.microsoft.com/office/drawing/2017/decorative" val="1"/>
              </a:ext>
            </a:extLst>
          </p:cNvPr>
          <p:cNvGrpSpPr/>
          <p:nvPr/>
        </p:nvGrpSpPr>
        <p:grpSpPr>
          <a:xfrm>
            <a:off x="418642" y="2800828"/>
            <a:ext cx="531396" cy="531471"/>
            <a:chOff x="418642" y="3163264"/>
            <a:chExt cx="531396" cy="531471"/>
          </a:xfrm>
        </p:grpSpPr>
        <p:grpSp>
          <p:nvGrpSpPr>
            <p:cNvPr id="46" name="Group 20">
              <a:extLst>
                <a:ext uri="{FF2B5EF4-FFF2-40B4-BE49-F238E27FC236}">
                  <a16:creationId xmlns:a16="http://schemas.microsoft.com/office/drawing/2014/main" id="{5ED73DDC-E29B-41BF-ABA3-09D2848FF198}"/>
                </a:ext>
              </a:extLst>
            </p:cNvPr>
            <p:cNvGrpSpPr/>
            <p:nvPr/>
          </p:nvGrpSpPr>
          <p:grpSpPr>
            <a:xfrm>
              <a:off x="418642" y="3163264"/>
              <a:ext cx="531396" cy="531471"/>
              <a:chOff x="1077158" y="1999707"/>
              <a:chExt cx="821786" cy="821902"/>
            </a:xfrm>
          </p:grpSpPr>
          <p:sp>
            <p:nvSpPr>
              <p:cNvPr id="48" name="Freeform 5">
                <a:extLst>
                  <a:ext uri="{FF2B5EF4-FFF2-40B4-BE49-F238E27FC236}">
                    <a16:creationId xmlns:a16="http://schemas.microsoft.com/office/drawing/2014/main" id="{F9A30DED-8477-4DCF-9627-CB150864297D}"/>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090B6890-AE33-42CA-ABFD-D56A6F096FED}"/>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7" name="key" title="Icon of a key">
              <a:extLst>
                <a:ext uri="{FF2B5EF4-FFF2-40B4-BE49-F238E27FC236}">
                  <a16:creationId xmlns:a16="http://schemas.microsoft.com/office/drawing/2014/main" id="{8FD7618E-3275-4A74-B5EA-FA57C7AC69C7}"/>
                </a:ext>
              </a:extLst>
            </p:cNvPr>
            <p:cNvSpPr>
              <a:spLocks noChangeAspect="1" noEditPoints="1"/>
            </p:cNvSpPr>
            <p:nvPr/>
          </p:nvSpPr>
          <p:spPr bwMode="auto">
            <a:xfrm>
              <a:off x="562967" y="3314424"/>
              <a:ext cx="242746" cy="24150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4" name="组合 73">
            <a:extLst>
              <a:ext uri="{FF2B5EF4-FFF2-40B4-BE49-F238E27FC236}">
                <a16:creationId xmlns:a16="http://schemas.microsoft.com/office/drawing/2014/main" id="{AB72B5D8-5D40-40EE-A4B8-6FFCCE81434A}"/>
              </a:ext>
              <a:ext uri="{C183D7F6-B498-43B3-948B-1728B52AA6E4}">
                <adec:decorative xmlns:adec="http://schemas.microsoft.com/office/drawing/2017/decorative" val="1"/>
              </a:ext>
            </a:extLst>
          </p:cNvPr>
          <p:cNvGrpSpPr/>
          <p:nvPr/>
        </p:nvGrpSpPr>
        <p:grpSpPr>
          <a:xfrm>
            <a:off x="3091944" y="2792361"/>
            <a:ext cx="531396" cy="531471"/>
            <a:chOff x="3610124" y="3163264"/>
            <a:chExt cx="531396" cy="531471"/>
          </a:xfrm>
        </p:grpSpPr>
        <p:grpSp>
          <p:nvGrpSpPr>
            <p:cNvPr id="51" name="Group 20">
              <a:extLst>
                <a:ext uri="{FF2B5EF4-FFF2-40B4-BE49-F238E27FC236}">
                  <a16:creationId xmlns:a16="http://schemas.microsoft.com/office/drawing/2014/main" id="{4C2E0FC6-9BCF-47A3-ACA9-08595079E9DD}"/>
                </a:ext>
              </a:extLst>
            </p:cNvPr>
            <p:cNvGrpSpPr/>
            <p:nvPr/>
          </p:nvGrpSpPr>
          <p:grpSpPr>
            <a:xfrm>
              <a:off x="3610124" y="3163264"/>
              <a:ext cx="531396" cy="531471"/>
              <a:chOff x="1077158" y="1999707"/>
              <a:chExt cx="821786" cy="821902"/>
            </a:xfrm>
          </p:grpSpPr>
          <p:sp>
            <p:nvSpPr>
              <p:cNvPr id="52" name="Freeform 5">
                <a:extLst>
                  <a:ext uri="{FF2B5EF4-FFF2-40B4-BE49-F238E27FC236}">
                    <a16:creationId xmlns:a16="http://schemas.microsoft.com/office/drawing/2014/main" id="{F27B02AB-80B0-4C5D-B0FB-3CB0598ACB44}"/>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3" name="Freeform 6">
                <a:extLst>
                  <a:ext uri="{FF2B5EF4-FFF2-40B4-BE49-F238E27FC236}">
                    <a16:creationId xmlns:a16="http://schemas.microsoft.com/office/drawing/2014/main" id="{26FDAC62-CB2B-41DB-9E8D-F54BC13E8793}"/>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8" name="DevUpdate_ECC5" title="Icon of a clock with an arrow around it pointing clockwise">
              <a:extLst>
                <a:ext uri="{FF2B5EF4-FFF2-40B4-BE49-F238E27FC236}">
                  <a16:creationId xmlns:a16="http://schemas.microsoft.com/office/drawing/2014/main" id="{C34ADA6E-9C76-40AA-AD4C-56AA9B45A17D}"/>
                </a:ext>
              </a:extLst>
            </p:cNvPr>
            <p:cNvSpPr>
              <a:spLocks noChangeAspect="1" noEditPoints="1"/>
            </p:cNvSpPr>
            <p:nvPr/>
          </p:nvSpPr>
          <p:spPr bwMode="auto">
            <a:xfrm>
              <a:off x="3733399" y="3282848"/>
              <a:ext cx="289961" cy="290306"/>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2" name="组合 71">
            <a:extLst>
              <a:ext uri="{FF2B5EF4-FFF2-40B4-BE49-F238E27FC236}">
                <a16:creationId xmlns:a16="http://schemas.microsoft.com/office/drawing/2014/main" id="{ABF79B17-E090-441A-89A7-73FB1DF13E59}"/>
              </a:ext>
              <a:ext uri="{C183D7F6-B498-43B3-948B-1728B52AA6E4}">
                <adec:decorative xmlns:adec="http://schemas.microsoft.com/office/drawing/2017/decorative" val="1"/>
              </a:ext>
            </a:extLst>
          </p:cNvPr>
          <p:cNvGrpSpPr/>
          <p:nvPr/>
        </p:nvGrpSpPr>
        <p:grpSpPr>
          <a:xfrm>
            <a:off x="418642" y="3829099"/>
            <a:ext cx="531396" cy="531471"/>
            <a:chOff x="418642" y="4051217"/>
            <a:chExt cx="531396" cy="531471"/>
          </a:xfrm>
        </p:grpSpPr>
        <p:grpSp>
          <p:nvGrpSpPr>
            <p:cNvPr id="57" name="Group 20">
              <a:extLst>
                <a:ext uri="{FF2B5EF4-FFF2-40B4-BE49-F238E27FC236}">
                  <a16:creationId xmlns:a16="http://schemas.microsoft.com/office/drawing/2014/main" id="{2C80A872-2B9D-47E8-AE9B-841A90E79F02}"/>
                </a:ext>
              </a:extLst>
            </p:cNvPr>
            <p:cNvGrpSpPr/>
            <p:nvPr/>
          </p:nvGrpSpPr>
          <p:grpSpPr>
            <a:xfrm>
              <a:off x="418642" y="4051217"/>
              <a:ext cx="531396" cy="531471"/>
              <a:chOff x="1077158" y="1999707"/>
              <a:chExt cx="821786" cy="821902"/>
            </a:xfrm>
          </p:grpSpPr>
          <p:sp>
            <p:nvSpPr>
              <p:cNvPr id="58" name="Freeform 5">
                <a:extLst>
                  <a:ext uri="{FF2B5EF4-FFF2-40B4-BE49-F238E27FC236}">
                    <a16:creationId xmlns:a16="http://schemas.microsoft.com/office/drawing/2014/main" id="{E9957626-2712-4FFC-AEC4-7CFA913F96CF}"/>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9" name="Freeform 6">
                <a:extLst>
                  <a:ext uri="{FF2B5EF4-FFF2-40B4-BE49-F238E27FC236}">
                    <a16:creationId xmlns:a16="http://schemas.microsoft.com/office/drawing/2014/main" id="{0E2527AB-4523-4EDC-B72D-FD8AAA7EB295}"/>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9" name="Processing_E9F5" title="Icon of two interlocked gears">
              <a:extLst>
                <a:ext uri="{FF2B5EF4-FFF2-40B4-BE49-F238E27FC236}">
                  <a16:creationId xmlns:a16="http://schemas.microsoft.com/office/drawing/2014/main" id="{9AE48A2F-74CB-42D2-A9EC-B9E3495A20B7}"/>
                </a:ext>
              </a:extLst>
            </p:cNvPr>
            <p:cNvSpPr>
              <a:spLocks noChangeAspect="1" noEditPoints="1"/>
            </p:cNvSpPr>
            <p:nvPr/>
          </p:nvSpPr>
          <p:spPr bwMode="auto">
            <a:xfrm>
              <a:off x="545497" y="4186692"/>
              <a:ext cx="275792" cy="24019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5" name="组合 74">
            <a:extLst>
              <a:ext uri="{FF2B5EF4-FFF2-40B4-BE49-F238E27FC236}">
                <a16:creationId xmlns:a16="http://schemas.microsoft.com/office/drawing/2014/main" id="{635E9A47-BEBB-407C-9E0E-7CE98A9F5BA6}"/>
              </a:ext>
              <a:ext uri="{C183D7F6-B498-43B3-948B-1728B52AA6E4}">
                <adec:decorative xmlns:adec="http://schemas.microsoft.com/office/drawing/2017/decorative" val="1"/>
              </a:ext>
            </a:extLst>
          </p:cNvPr>
          <p:cNvGrpSpPr/>
          <p:nvPr/>
        </p:nvGrpSpPr>
        <p:grpSpPr>
          <a:xfrm>
            <a:off x="3091944" y="3829099"/>
            <a:ext cx="531396" cy="531471"/>
            <a:chOff x="3610124" y="4051217"/>
            <a:chExt cx="531396" cy="531471"/>
          </a:xfrm>
        </p:grpSpPr>
        <p:grpSp>
          <p:nvGrpSpPr>
            <p:cNvPr id="61" name="Group 20">
              <a:extLst>
                <a:ext uri="{FF2B5EF4-FFF2-40B4-BE49-F238E27FC236}">
                  <a16:creationId xmlns:a16="http://schemas.microsoft.com/office/drawing/2014/main" id="{9E4D300B-5B07-4A0C-98DA-1643697D8602}"/>
                </a:ext>
              </a:extLst>
            </p:cNvPr>
            <p:cNvGrpSpPr/>
            <p:nvPr/>
          </p:nvGrpSpPr>
          <p:grpSpPr>
            <a:xfrm>
              <a:off x="3610124" y="4051217"/>
              <a:ext cx="531396" cy="531471"/>
              <a:chOff x="1077158" y="1999707"/>
              <a:chExt cx="821786" cy="821902"/>
            </a:xfrm>
          </p:grpSpPr>
          <p:sp>
            <p:nvSpPr>
              <p:cNvPr id="62" name="Freeform 5">
                <a:extLst>
                  <a:ext uri="{FF2B5EF4-FFF2-40B4-BE49-F238E27FC236}">
                    <a16:creationId xmlns:a16="http://schemas.microsoft.com/office/drawing/2014/main" id="{693DBC63-5C8A-414F-94F7-38B6B6D85A1D}"/>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3" name="Freeform 6">
                <a:extLst>
                  <a:ext uri="{FF2B5EF4-FFF2-40B4-BE49-F238E27FC236}">
                    <a16:creationId xmlns:a16="http://schemas.microsoft.com/office/drawing/2014/main" id="{3CD29A3D-98D8-449A-A7E2-2F8B76A8E8F8}"/>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0" name="magnify" title="Icon of a magnifying glass">
              <a:extLst>
                <a:ext uri="{FF2B5EF4-FFF2-40B4-BE49-F238E27FC236}">
                  <a16:creationId xmlns:a16="http://schemas.microsoft.com/office/drawing/2014/main" id="{7B90F06F-4B50-4C3A-B0F8-DEE81ABB02A8}"/>
                </a:ext>
              </a:extLst>
            </p:cNvPr>
            <p:cNvSpPr>
              <a:spLocks noChangeAspect="1" noEditPoints="1"/>
            </p:cNvSpPr>
            <p:nvPr/>
          </p:nvSpPr>
          <p:spPr bwMode="auto">
            <a:xfrm flipH="1">
              <a:off x="3757226" y="4192553"/>
              <a:ext cx="235653" cy="23114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3" name="组合 72">
            <a:extLst>
              <a:ext uri="{FF2B5EF4-FFF2-40B4-BE49-F238E27FC236}">
                <a16:creationId xmlns:a16="http://schemas.microsoft.com/office/drawing/2014/main" id="{4792073C-D766-428B-8E25-C14C823E46F9}"/>
              </a:ext>
              <a:ext uri="{C183D7F6-B498-43B3-948B-1728B52AA6E4}">
                <adec:decorative xmlns:adec="http://schemas.microsoft.com/office/drawing/2017/decorative" val="1"/>
              </a:ext>
            </a:extLst>
          </p:cNvPr>
          <p:cNvGrpSpPr/>
          <p:nvPr/>
        </p:nvGrpSpPr>
        <p:grpSpPr>
          <a:xfrm>
            <a:off x="418642" y="4920436"/>
            <a:ext cx="531396" cy="531471"/>
            <a:chOff x="418642" y="4969945"/>
            <a:chExt cx="531396" cy="531471"/>
          </a:xfrm>
        </p:grpSpPr>
        <p:grpSp>
          <p:nvGrpSpPr>
            <p:cNvPr id="68" name="Group 20">
              <a:extLst>
                <a:ext uri="{FF2B5EF4-FFF2-40B4-BE49-F238E27FC236}">
                  <a16:creationId xmlns:a16="http://schemas.microsoft.com/office/drawing/2014/main" id="{78B2945E-A356-4D64-B416-56DE169081D1}"/>
                </a:ext>
              </a:extLst>
            </p:cNvPr>
            <p:cNvGrpSpPr/>
            <p:nvPr/>
          </p:nvGrpSpPr>
          <p:grpSpPr>
            <a:xfrm>
              <a:off x="418642" y="4969945"/>
              <a:ext cx="531396" cy="531471"/>
              <a:chOff x="1077158" y="1999707"/>
              <a:chExt cx="821786" cy="821902"/>
            </a:xfrm>
          </p:grpSpPr>
          <p:sp>
            <p:nvSpPr>
              <p:cNvPr id="69" name="Freeform 5">
                <a:extLst>
                  <a:ext uri="{FF2B5EF4-FFF2-40B4-BE49-F238E27FC236}">
                    <a16:creationId xmlns:a16="http://schemas.microsoft.com/office/drawing/2014/main" id="{D724AC45-68E1-4E9E-8677-2C3D5D3BC88D}"/>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0" name="Freeform 6">
                <a:extLst>
                  <a:ext uri="{FF2B5EF4-FFF2-40B4-BE49-F238E27FC236}">
                    <a16:creationId xmlns:a16="http://schemas.microsoft.com/office/drawing/2014/main" id="{DE147A09-48B7-494D-9F72-97CBE6547A14}"/>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2" name="chip" title="Icon of a computer chip">
              <a:extLst>
                <a:ext uri="{FF2B5EF4-FFF2-40B4-BE49-F238E27FC236}">
                  <a16:creationId xmlns:a16="http://schemas.microsoft.com/office/drawing/2014/main" id="{BBD1A914-E8F2-4C0A-BD4C-8459360C3874}"/>
                </a:ext>
              </a:extLst>
            </p:cNvPr>
            <p:cNvSpPr>
              <a:spLocks noChangeAspect="1" noEditPoints="1"/>
            </p:cNvSpPr>
            <p:nvPr/>
          </p:nvSpPr>
          <p:spPr bwMode="auto">
            <a:xfrm>
              <a:off x="564342" y="5122086"/>
              <a:ext cx="238101" cy="24302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76" name="组合 75">
            <a:extLst>
              <a:ext uri="{FF2B5EF4-FFF2-40B4-BE49-F238E27FC236}">
                <a16:creationId xmlns:a16="http://schemas.microsoft.com/office/drawing/2014/main" id="{521EC05A-87A0-4AEF-AD9C-451DCE4BEA92}"/>
              </a:ext>
              <a:ext uri="{C183D7F6-B498-43B3-948B-1728B52AA6E4}">
                <adec:decorative xmlns:adec="http://schemas.microsoft.com/office/drawing/2017/decorative" val="1"/>
              </a:ext>
            </a:extLst>
          </p:cNvPr>
          <p:cNvGrpSpPr/>
          <p:nvPr/>
        </p:nvGrpSpPr>
        <p:grpSpPr>
          <a:xfrm>
            <a:off x="3091944" y="4920437"/>
            <a:ext cx="531396" cy="531471"/>
            <a:chOff x="3610124" y="4969946"/>
            <a:chExt cx="531396" cy="531471"/>
          </a:xfrm>
        </p:grpSpPr>
        <p:grpSp>
          <p:nvGrpSpPr>
            <p:cNvPr id="64" name="Group 20">
              <a:extLst>
                <a:ext uri="{FF2B5EF4-FFF2-40B4-BE49-F238E27FC236}">
                  <a16:creationId xmlns:a16="http://schemas.microsoft.com/office/drawing/2014/main" id="{5AE5764C-7DEB-47E8-87DC-E083D068CC36}"/>
                </a:ext>
              </a:extLst>
            </p:cNvPr>
            <p:cNvGrpSpPr/>
            <p:nvPr/>
          </p:nvGrpSpPr>
          <p:grpSpPr>
            <a:xfrm>
              <a:off x="3610124" y="4969946"/>
              <a:ext cx="531396" cy="531471"/>
              <a:chOff x="1077158" y="1999707"/>
              <a:chExt cx="821786" cy="821902"/>
            </a:xfrm>
          </p:grpSpPr>
          <p:sp>
            <p:nvSpPr>
              <p:cNvPr id="65" name="Freeform 5">
                <a:extLst>
                  <a:ext uri="{FF2B5EF4-FFF2-40B4-BE49-F238E27FC236}">
                    <a16:creationId xmlns:a16="http://schemas.microsoft.com/office/drawing/2014/main" id="{7867BEF7-7F8A-4513-9F6D-56C6D63194A7}"/>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6" name="Freeform 6">
                <a:extLst>
                  <a:ext uri="{FF2B5EF4-FFF2-40B4-BE49-F238E27FC236}">
                    <a16:creationId xmlns:a16="http://schemas.microsoft.com/office/drawing/2014/main" id="{D7DDABAE-74A5-46DB-A163-7BC32F561442}"/>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1" name="binary" title="Icon of binary code, ones and zeros">
              <a:extLst>
                <a:ext uri="{FF2B5EF4-FFF2-40B4-BE49-F238E27FC236}">
                  <a16:creationId xmlns:a16="http://schemas.microsoft.com/office/drawing/2014/main" id="{39EC687B-1E09-48A8-B41E-37A167AC0391}"/>
                </a:ext>
              </a:extLst>
            </p:cNvPr>
            <p:cNvSpPr>
              <a:spLocks noChangeAspect="1" noEditPoints="1"/>
            </p:cNvSpPr>
            <p:nvPr/>
          </p:nvSpPr>
          <p:spPr bwMode="auto">
            <a:xfrm>
              <a:off x="3754185" y="5132625"/>
              <a:ext cx="238694" cy="2061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78" name="Straight Connector 16">
            <a:extLst>
              <a:ext uri="{FF2B5EF4-FFF2-40B4-BE49-F238E27FC236}">
                <a16:creationId xmlns:a16="http://schemas.microsoft.com/office/drawing/2014/main" id="{4831E40B-B7B1-491A-B84F-C3071A8E9B15}"/>
              </a:ext>
              <a:ext uri="{C183D7F6-B498-43B3-948B-1728B52AA6E4}">
                <adec:decorative xmlns:adec="http://schemas.microsoft.com/office/drawing/2017/decorative" val="1"/>
              </a:ext>
            </a:extLst>
          </p:cNvPr>
          <p:cNvCxnSpPr>
            <a:cxnSpLocks/>
          </p:cNvCxnSpPr>
          <p:nvPr/>
        </p:nvCxnSpPr>
        <p:spPr>
          <a:xfrm flipV="1">
            <a:off x="455616" y="3559361"/>
            <a:ext cx="5373684" cy="602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16">
            <a:extLst>
              <a:ext uri="{FF2B5EF4-FFF2-40B4-BE49-F238E27FC236}">
                <a16:creationId xmlns:a16="http://schemas.microsoft.com/office/drawing/2014/main" id="{7DDD7186-70E0-47E4-AB42-16F780CF0A44}"/>
              </a:ext>
              <a:ext uri="{C183D7F6-B498-43B3-948B-1728B52AA6E4}">
                <adec:decorative xmlns:adec="http://schemas.microsoft.com/office/drawing/2017/decorative" val="1"/>
              </a:ext>
            </a:extLst>
          </p:cNvPr>
          <p:cNvCxnSpPr>
            <a:cxnSpLocks/>
          </p:cNvCxnSpPr>
          <p:nvPr/>
        </p:nvCxnSpPr>
        <p:spPr>
          <a:xfrm flipV="1">
            <a:off x="455616" y="4602706"/>
            <a:ext cx="5373684" cy="12664"/>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70FEF655-B881-4D1C-9BFB-9228D0DF31A2}"/>
              </a:ext>
            </a:extLst>
          </p:cNvPr>
          <p:cNvSpPr txBox="1"/>
          <p:nvPr/>
        </p:nvSpPr>
        <p:spPr>
          <a:xfrm>
            <a:off x="6778225" y="1931199"/>
            <a:ext cx="4411336" cy="603242"/>
          </a:xfrm>
          <a:prstGeom prst="rect">
            <a:avLst/>
          </a:prstGeom>
          <a:noFill/>
        </p:spPr>
        <p:txBody>
          <a:bodyPr wrap="none" lIns="182880" tIns="146304" rIns="182880" bIns="146304" rtlCol="0">
            <a:spAutoFit/>
          </a:bodyPr>
          <a:lstStyle/>
          <a:p>
            <a:pPr>
              <a:spcBef>
                <a:spcPts val="0"/>
              </a:spcBef>
              <a:spcAft>
                <a:spcPts val="0"/>
              </a:spcAft>
            </a:pPr>
            <a:r>
              <a:rPr lang="en-US" altLang="zh-CN" sz="2000" dirty="0">
                <a:solidFill>
                  <a:schemeClr val="bg1"/>
                </a:solidFill>
              </a:rPr>
              <a:t>CSPM can be useful to many teams:</a:t>
            </a:r>
            <a:endParaRPr lang="en-US" altLang="zh-CN" sz="2000" dirty="0">
              <a:solidFill>
                <a:schemeClr val="bg1"/>
              </a:solidFill>
              <a:latin typeface="+mn-lt"/>
            </a:endParaRPr>
          </a:p>
        </p:txBody>
      </p:sp>
      <p:sp>
        <p:nvSpPr>
          <p:cNvPr id="88" name="Content Placeholder 2">
            <a:extLst>
              <a:ext uri="{FF2B5EF4-FFF2-40B4-BE49-F238E27FC236}">
                <a16:creationId xmlns:a16="http://schemas.microsoft.com/office/drawing/2014/main" id="{5758D285-3E0D-45CD-9457-7694E7F9FD67}"/>
              </a:ext>
            </a:extLst>
          </p:cNvPr>
          <p:cNvSpPr txBox="1">
            <a:spLocks/>
          </p:cNvSpPr>
          <p:nvPr/>
        </p:nvSpPr>
        <p:spPr>
          <a:xfrm>
            <a:off x="7843520" y="2750320"/>
            <a:ext cx="2611615"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600" b="1" i="0" dirty="0">
                <a:solidFill>
                  <a:srgbClr val="333333"/>
                </a:solidFill>
                <a:effectLst/>
                <a:latin typeface="Microsoft Yahei" panose="020B0503020204020204" pitchFamily="34" charset="-122"/>
                <a:ea typeface="Microsoft Yahei" panose="020B0503020204020204" pitchFamily="34" charset="-122"/>
              </a:rPr>
              <a:t>· </a:t>
            </a: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Threat intelligence team</a:t>
            </a:r>
          </a:p>
        </p:txBody>
      </p:sp>
      <p:sp>
        <p:nvSpPr>
          <p:cNvPr id="89" name="Content Placeholder 2">
            <a:extLst>
              <a:ext uri="{FF2B5EF4-FFF2-40B4-BE49-F238E27FC236}">
                <a16:creationId xmlns:a16="http://schemas.microsoft.com/office/drawing/2014/main" id="{BE13F459-580F-4C76-A65F-BE937F307E88}"/>
              </a:ext>
            </a:extLst>
          </p:cNvPr>
          <p:cNvSpPr txBox="1">
            <a:spLocks/>
          </p:cNvSpPr>
          <p:nvPr/>
        </p:nvSpPr>
        <p:spPr>
          <a:xfrm>
            <a:off x="7843520" y="3224153"/>
            <a:ext cx="2611615"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600" b="1" i="0" dirty="0">
                <a:solidFill>
                  <a:srgbClr val="333333"/>
                </a:solidFill>
                <a:effectLst/>
                <a:latin typeface="Microsoft Yahei" panose="020B0503020204020204" pitchFamily="34" charset="-122"/>
                <a:ea typeface="Microsoft Yahei" panose="020B0503020204020204" pitchFamily="34" charset="-122"/>
              </a:rPr>
              <a:t>· </a:t>
            </a: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Information technology</a:t>
            </a:r>
          </a:p>
        </p:txBody>
      </p:sp>
      <p:sp>
        <p:nvSpPr>
          <p:cNvPr id="90" name="Content Placeholder 2">
            <a:extLst>
              <a:ext uri="{FF2B5EF4-FFF2-40B4-BE49-F238E27FC236}">
                <a16:creationId xmlns:a16="http://schemas.microsoft.com/office/drawing/2014/main" id="{B7640EF6-3D2E-488E-B93D-E07CB996C30B}"/>
              </a:ext>
            </a:extLst>
          </p:cNvPr>
          <p:cNvSpPr txBox="1">
            <a:spLocks/>
          </p:cNvSpPr>
          <p:nvPr/>
        </p:nvSpPr>
        <p:spPr>
          <a:xfrm>
            <a:off x="7843520" y="3697986"/>
            <a:ext cx="3929838"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600" b="1" i="0" dirty="0">
                <a:solidFill>
                  <a:srgbClr val="333333"/>
                </a:solidFill>
                <a:effectLst/>
                <a:latin typeface="Microsoft Yahei" panose="020B0503020204020204" pitchFamily="34" charset="-122"/>
                <a:ea typeface="Microsoft Yahei" panose="020B0503020204020204" pitchFamily="34" charset="-122"/>
              </a:rPr>
              <a:t>· </a:t>
            </a: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Compliance &amp; risk management teams</a:t>
            </a:r>
          </a:p>
        </p:txBody>
      </p:sp>
      <p:sp>
        <p:nvSpPr>
          <p:cNvPr id="91" name="Content Placeholder 2">
            <a:extLst>
              <a:ext uri="{FF2B5EF4-FFF2-40B4-BE49-F238E27FC236}">
                <a16:creationId xmlns:a16="http://schemas.microsoft.com/office/drawing/2014/main" id="{00575529-188A-4302-8A77-67E895FFF5DC}"/>
              </a:ext>
            </a:extLst>
          </p:cNvPr>
          <p:cNvSpPr txBox="1">
            <a:spLocks/>
          </p:cNvSpPr>
          <p:nvPr/>
        </p:nvSpPr>
        <p:spPr>
          <a:xfrm>
            <a:off x="7843521" y="4171819"/>
            <a:ext cx="2949732"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600" b="1" i="0" dirty="0">
                <a:solidFill>
                  <a:srgbClr val="333333"/>
                </a:solidFill>
                <a:effectLst/>
                <a:latin typeface="Microsoft Yahei" panose="020B0503020204020204" pitchFamily="34" charset="-122"/>
                <a:ea typeface="Microsoft Yahei" panose="020B0503020204020204" pitchFamily="34" charset="-122"/>
              </a:rPr>
              <a:t>· </a:t>
            </a: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Business leaders and SMEs</a:t>
            </a:r>
          </a:p>
        </p:txBody>
      </p:sp>
      <p:sp>
        <p:nvSpPr>
          <p:cNvPr id="92" name="Content Placeholder 2">
            <a:extLst>
              <a:ext uri="{FF2B5EF4-FFF2-40B4-BE49-F238E27FC236}">
                <a16:creationId xmlns:a16="http://schemas.microsoft.com/office/drawing/2014/main" id="{A46484E3-9A38-4F94-8257-F6D3353F8DFF}"/>
              </a:ext>
            </a:extLst>
          </p:cNvPr>
          <p:cNvSpPr txBox="1">
            <a:spLocks/>
          </p:cNvSpPr>
          <p:nvPr/>
        </p:nvSpPr>
        <p:spPr>
          <a:xfrm>
            <a:off x="7843520" y="4645652"/>
            <a:ext cx="4214393"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600" b="1" i="0" dirty="0">
                <a:solidFill>
                  <a:srgbClr val="333333"/>
                </a:solidFill>
                <a:effectLst/>
                <a:latin typeface="Microsoft Yahei" panose="020B0503020204020204" pitchFamily="34" charset="-122"/>
                <a:ea typeface="Microsoft Yahei" panose="020B0503020204020204" pitchFamily="34" charset="-122"/>
              </a:rPr>
              <a:t>· </a:t>
            </a: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Security architecture and operations</a:t>
            </a:r>
          </a:p>
        </p:txBody>
      </p:sp>
      <p:sp>
        <p:nvSpPr>
          <p:cNvPr id="93" name="Content Placeholder 2">
            <a:extLst>
              <a:ext uri="{FF2B5EF4-FFF2-40B4-BE49-F238E27FC236}">
                <a16:creationId xmlns:a16="http://schemas.microsoft.com/office/drawing/2014/main" id="{51893C17-BC6E-43C6-876D-03AE36C0113B}"/>
              </a:ext>
            </a:extLst>
          </p:cNvPr>
          <p:cNvSpPr txBox="1">
            <a:spLocks/>
          </p:cNvSpPr>
          <p:nvPr/>
        </p:nvSpPr>
        <p:spPr>
          <a:xfrm>
            <a:off x="7843520" y="5119487"/>
            <a:ext cx="2611615"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600" b="1" i="0" dirty="0">
                <a:solidFill>
                  <a:srgbClr val="333333"/>
                </a:solidFill>
                <a:effectLst/>
                <a:latin typeface="Microsoft Yahei" panose="020B0503020204020204" pitchFamily="34" charset="-122"/>
                <a:ea typeface="Microsoft Yahei" panose="020B0503020204020204" pitchFamily="34" charset="-122"/>
              </a:rPr>
              <a:t>· </a:t>
            </a: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Audit team</a:t>
            </a:r>
          </a:p>
        </p:txBody>
      </p:sp>
      <p:grpSp>
        <p:nvGrpSpPr>
          <p:cNvPr id="2" name="Group 1">
            <a:extLst>
              <a:ext uri="{FF2B5EF4-FFF2-40B4-BE49-F238E27FC236}">
                <a16:creationId xmlns:a16="http://schemas.microsoft.com/office/drawing/2014/main" id="{32DF09D0-BA15-451F-9FD1-1BE56496D73B}"/>
              </a:ext>
              <a:ext uri="{C183D7F6-B498-43B3-948B-1728B52AA6E4}">
                <adec:decorative xmlns:adec="http://schemas.microsoft.com/office/drawing/2017/decorative" val="1"/>
              </a:ext>
            </a:extLst>
          </p:cNvPr>
          <p:cNvGrpSpPr/>
          <p:nvPr/>
        </p:nvGrpSpPr>
        <p:grpSpPr>
          <a:xfrm>
            <a:off x="6443987" y="3483514"/>
            <a:ext cx="1202145" cy="1202315"/>
            <a:chOff x="6443987" y="3483514"/>
            <a:chExt cx="1202145" cy="1202315"/>
          </a:xfrm>
        </p:grpSpPr>
        <p:grpSp>
          <p:nvGrpSpPr>
            <p:cNvPr id="95" name="Group 20">
              <a:extLst>
                <a:ext uri="{FF2B5EF4-FFF2-40B4-BE49-F238E27FC236}">
                  <a16:creationId xmlns:a16="http://schemas.microsoft.com/office/drawing/2014/main" id="{B91FD1AC-CE7B-4023-9924-F0DBD812FBE2}"/>
                </a:ext>
                <a:ext uri="{C183D7F6-B498-43B3-948B-1728B52AA6E4}">
                  <adec:decorative xmlns:adec="http://schemas.microsoft.com/office/drawing/2017/decorative" val="1"/>
                </a:ext>
              </a:extLst>
            </p:cNvPr>
            <p:cNvGrpSpPr/>
            <p:nvPr/>
          </p:nvGrpSpPr>
          <p:grpSpPr>
            <a:xfrm>
              <a:off x="6443987" y="3483514"/>
              <a:ext cx="1202145" cy="1202315"/>
              <a:chOff x="1077158" y="1999707"/>
              <a:chExt cx="821786" cy="821902"/>
            </a:xfrm>
          </p:grpSpPr>
          <p:sp>
            <p:nvSpPr>
              <p:cNvPr id="97" name="Freeform 5">
                <a:extLst>
                  <a:ext uri="{FF2B5EF4-FFF2-40B4-BE49-F238E27FC236}">
                    <a16:creationId xmlns:a16="http://schemas.microsoft.com/office/drawing/2014/main" id="{F9364F53-385D-479B-B1A1-0742C8C98162}"/>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98" name="Freeform 6">
                <a:extLst>
                  <a:ext uri="{FF2B5EF4-FFF2-40B4-BE49-F238E27FC236}">
                    <a16:creationId xmlns:a16="http://schemas.microsoft.com/office/drawing/2014/main" id="{832F8C08-2EC5-4DFC-AEEF-E6B2F2BB1D03}"/>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00" name="people_12">
              <a:extLst>
                <a:ext uri="{FF2B5EF4-FFF2-40B4-BE49-F238E27FC236}">
                  <a16:creationId xmlns:a16="http://schemas.microsoft.com/office/drawing/2014/main" id="{C9BC9219-5EDD-4C0F-BF74-1FA4BB58E9BF}"/>
                </a:ext>
                <a:ext uri="{C183D7F6-B498-43B3-948B-1728B52AA6E4}">
                  <adec:decorative xmlns:adec="http://schemas.microsoft.com/office/drawing/2017/decorative" val="1"/>
                </a:ext>
              </a:extLst>
            </p:cNvPr>
            <p:cNvSpPr>
              <a:spLocks noChangeAspect="1" noEditPoints="1"/>
            </p:cNvSpPr>
            <p:nvPr/>
          </p:nvSpPr>
          <p:spPr bwMode="auto">
            <a:xfrm>
              <a:off x="6727735" y="3836441"/>
              <a:ext cx="614327" cy="52412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2141596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E03D-DE53-4C99-A610-1238D01732DF}"/>
              </a:ext>
            </a:extLst>
          </p:cNvPr>
          <p:cNvSpPr>
            <a:spLocks noGrp="1"/>
          </p:cNvSpPr>
          <p:nvPr>
            <p:ph type="title"/>
          </p:nvPr>
        </p:nvSpPr>
        <p:spPr>
          <a:xfrm>
            <a:off x="397789" y="392427"/>
            <a:ext cx="11354714" cy="728448"/>
          </a:xfrm>
        </p:spPr>
        <p:txBody>
          <a:bodyPr/>
          <a:lstStyle/>
          <a:p>
            <a:r>
              <a:rPr lang="en-US" dirty="0"/>
              <a:t>Azure Security Center</a:t>
            </a:r>
          </a:p>
        </p:txBody>
      </p:sp>
      <p:sp>
        <p:nvSpPr>
          <p:cNvPr id="3" name="Text Placeholder 2">
            <a:extLst>
              <a:ext uri="{FF2B5EF4-FFF2-40B4-BE49-F238E27FC236}">
                <a16:creationId xmlns:a16="http://schemas.microsoft.com/office/drawing/2014/main" id="{1AC8682A-C054-45BD-ACA3-B67DD24114B6}"/>
              </a:ext>
            </a:extLst>
          </p:cNvPr>
          <p:cNvSpPr>
            <a:spLocks noGrp="1"/>
          </p:cNvSpPr>
          <p:nvPr>
            <p:ph type="body" sz="quarter" idx="42"/>
          </p:nvPr>
        </p:nvSpPr>
        <p:spPr>
          <a:xfrm>
            <a:off x="418644" y="1456897"/>
            <a:ext cx="3795216" cy="4075223"/>
          </a:xfrm>
        </p:spPr>
        <p:txBody>
          <a:bodyPr>
            <a:normAutofit/>
          </a:bodyPr>
          <a:lstStyle/>
          <a:p>
            <a:pPr>
              <a:spcAft>
                <a:spcPts val="1800"/>
              </a:spcAft>
            </a:pPr>
            <a:r>
              <a:rPr lang="en-US" altLang="zh-CN" sz="1600" dirty="0">
                <a:solidFill>
                  <a:srgbClr val="000000"/>
                </a:solidFill>
                <a:latin typeface="Segoe UI Semibold"/>
              </a:rPr>
              <a:t>Continuous assessment – </a:t>
            </a:r>
            <a:r>
              <a:rPr lang="en-US" altLang="zh-CN" sz="1600" dirty="0">
                <a:solidFill>
                  <a:srgbClr val="171717"/>
                </a:solidFill>
                <a:latin typeface="Segoe UI" panose="020B0502040204020203" pitchFamily="34" charset="0"/>
              </a:rPr>
              <a:t>ordered list of r</a:t>
            </a:r>
            <a:r>
              <a:rPr lang="en-US" sz="1600" dirty="0">
                <a:solidFill>
                  <a:srgbClr val="171717"/>
                </a:solidFill>
                <a:latin typeface="Segoe UI" panose="020B0502040204020203" pitchFamily="34" charset="0"/>
              </a:rPr>
              <a:t>ecommendations of what needs to be fixed for maximum protection. </a:t>
            </a:r>
          </a:p>
          <a:p>
            <a:pPr>
              <a:spcAft>
                <a:spcPts val="1800"/>
              </a:spcAft>
            </a:pPr>
            <a:r>
              <a:rPr lang="en-US" altLang="zh-CN" sz="1600" dirty="0">
                <a:solidFill>
                  <a:srgbClr val="000000"/>
                </a:solidFill>
                <a:latin typeface="Segoe UI Semibold"/>
              </a:rPr>
              <a:t>Protect against threats - </a:t>
            </a:r>
            <a:r>
              <a:rPr lang="en-US" altLang="zh-CN" sz="1600" dirty="0">
                <a:solidFill>
                  <a:srgbClr val="171717"/>
                </a:solidFill>
                <a:latin typeface="Segoe UI" panose="020B0502040204020203" pitchFamily="34" charset="0"/>
              </a:rPr>
              <a:t>D</a:t>
            </a:r>
            <a:r>
              <a:rPr lang="en-US" sz="1600" b="0" i="0" dirty="0">
                <a:solidFill>
                  <a:srgbClr val="171717"/>
                </a:solidFill>
                <a:effectLst/>
                <a:latin typeface="Segoe UI" panose="020B0502040204020203" pitchFamily="34" charset="0"/>
              </a:rPr>
              <a:t>etect and prevent threats on IaaS, non-Azure servers, and PaaS.</a:t>
            </a:r>
          </a:p>
          <a:p>
            <a:pPr>
              <a:lnSpc>
                <a:spcPct val="90000"/>
              </a:lnSpc>
              <a:spcAft>
                <a:spcPts val="1800"/>
              </a:spcAft>
            </a:pPr>
            <a:r>
              <a:rPr lang="en-US" altLang="zh-CN" sz="1600" dirty="0">
                <a:solidFill>
                  <a:srgbClr val="000000"/>
                </a:solidFill>
                <a:latin typeface="Segoe UI Semibold"/>
              </a:rPr>
              <a:t>Network map - </a:t>
            </a:r>
            <a:r>
              <a:rPr lang="en-US" altLang="zh-CN" sz="1600" dirty="0">
                <a:solidFill>
                  <a:srgbClr val="000000"/>
                </a:solidFill>
                <a:latin typeface="Segoe UI" panose="020B0502040204020203" pitchFamily="34" charset="0"/>
                <a:cs typeface="Segoe UI" panose="020B0502040204020203" pitchFamily="34" charset="0"/>
              </a:rPr>
              <a:t>topology  view of your workloads, so you can see if each node is properly configured.</a:t>
            </a:r>
            <a:endParaRPr lang="en-US" sz="1600" b="0" i="0" dirty="0">
              <a:solidFill>
                <a:srgbClr val="171717"/>
              </a:solidFill>
              <a:effectLst/>
              <a:latin typeface="Segoe UI" panose="020B0502040204020203" pitchFamily="34" charset="0"/>
            </a:endParaRPr>
          </a:p>
          <a:p>
            <a:pPr>
              <a:lnSpc>
                <a:spcPct val="90000"/>
              </a:lnSpc>
              <a:spcAft>
                <a:spcPts val="1800"/>
              </a:spcAft>
            </a:pPr>
            <a:r>
              <a:rPr lang="en-US" altLang="zh-CN" sz="1600" dirty="0">
                <a:solidFill>
                  <a:srgbClr val="000000"/>
                </a:solidFill>
                <a:latin typeface="Segoe UI Semibold"/>
              </a:rPr>
              <a:t>Get secure faster - </a:t>
            </a:r>
            <a:r>
              <a:rPr lang="en-US" altLang="zh-CN" sz="1600" dirty="0">
                <a:solidFill>
                  <a:srgbClr val="000000"/>
                </a:solidFill>
                <a:latin typeface="Segoe UI" panose="020B0502040204020203" pitchFamily="34" charset="0"/>
                <a:cs typeface="Segoe UI" panose="020B0502040204020203" pitchFamily="34" charset="0"/>
              </a:rPr>
              <a:t>Integration with other Microsoft security solutions </a:t>
            </a:r>
            <a:r>
              <a:rPr lang="en-US" altLang="zh-CN" sz="1600" dirty="0">
                <a:solidFill>
                  <a:srgbClr val="171717"/>
                </a:solidFill>
                <a:latin typeface="Segoe UI" panose="020B0502040204020203" pitchFamily="34" charset="0"/>
                <a:cs typeface="Segoe UI" panose="020B0502040204020203" pitchFamily="34" charset="0"/>
              </a:rPr>
              <a:t>for</a:t>
            </a:r>
            <a:r>
              <a:rPr lang="en-US" sz="1600" b="0" i="0" dirty="0">
                <a:solidFill>
                  <a:srgbClr val="171717"/>
                </a:solidFill>
                <a:effectLst/>
                <a:latin typeface="Segoe UI" panose="020B0502040204020203" pitchFamily="34" charset="0"/>
              </a:rPr>
              <a:t> complete security across all your Azure resources.</a:t>
            </a:r>
            <a:endParaRPr lang="en-US" altLang="zh-CN" sz="1800" dirty="0">
              <a:solidFill>
                <a:srgbClr val="000000"/>
              </a:solidFill>
              <a:latin typeface="Segoe UI" panose="020B0502040204020203" pitchFamily="34" charset="0"/>
              <a:cs typeface="Segoe UI" panose="020B0502040204020203" pitchFamily="34" charset="0"/>
            </a:endParaRPr>
          </a:p>
        </p:txBody>
      </p:sp>
      <p:pic>
        <p:nvPicPr>
          <p:cNvPr id="52" name="Picture Placeholder 51" descr="Screenshot showing part of Azure Security Center with recommendations as to what needs to be fixed to maintain maximum protection.">
            <a:extLst>
              <a:ext uri="{FF2B5EF4-FFF2-40B4-BE49-F238E27FC236}">
                <a16:creationId xmlns:a16="http://schemas.microsoft.com/office/drawing/2014/main" id="{97592567-E45E-4547-9D2E-F4C7AEECF95A}"/>
              </a:ext>
            </a:extLst>
          </p:cNvPr>
          <p:cNvPicPr>
            <a:picLocks noGrp="1" noChangeAspect="1"/>
          </p:cNvPicPr>
          <p:nvPr>
            <p:ph type="pic" sz="quarter" idx="15"/>
          </p:nvPr>
        </p:nvPicPr>
        <p:blipFill>
          <a:blip r:embed="rId4"/>
          <a:stretch>
            <a:fillRect/>
          </a:stretch>
        </p:blipFill>
        <p:spPr>
          <a:xfrm>
            <a:off x="4319182" y="1631705"/>
            <a:ext cx="7427539" cy="3636981"/>
          </a:xfrm>
        </p:spPr>
      </p:pic>
      <p:sp>
        <p:nvSpPr>
          <p:cNvPr id="53" name="Content Placeholder 2">
            <a:extLst>
              <a:ext uri="{FF2B5EF4-FFF2-40B4-BE49-F238E27FC236}">
                <a16:creationId xmlns:a16="http://schemas.microsoft.com/office/drawing/2014/main" id="{B9F935FF-0279-4319-815B-DFF0B3380A1F}"/>
              </a:ext>
            </a:extLst>
          </p:cNvPr>
          <p:cNvSpPr txBox="1">
            <a:spLocks/>
          </p:cNvSpPr>
          <p:nvPr/>
        </p:nvSpPr>
        <p:spPr>
          <a:xfrm>
            <a:off x="404741" y="874417"/>
            <a:ext cx="11340811" cy="492917"/>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zh-CN" sz="2000" dirty="0">
                <a:solidFill>
                  <a:srgbClr val="000000"/>
                </a:solidFill>
                <a:latin typeface="Segoe UI Semibold"/>
              </a:rPr>
              <a:t>Strengthen </a:t>
            </a:r>
            <a:r>
              <a:rPr lang="en-US" altLang="zh-CN" sz="2000" dirty="0">
                <a:solidFill>
                  <a:srgbClr val="000000"/>
                </a:solidFill>
              </a:rPr>
              <a:t>security posture </a:t>
            </a:r>
            <a:r>
              <a:rPr lang="en-US" altLang="zh-CN" sz="2000" dirty="0">
                <a:solidFill>
                  <a:srgbClr val="000000"/>
                </a:solidFill>
                <a:cs typeface="Segoe UI" panose="020B0502040204020203" pitchFamily="34" charset="0"/>
              </a:rPr>
              <a:t>across your machines, data services, and applications.</a:t>
            </a:r>
          </a:p>
        </p:txBody>
      </p:sp>
    </p:spTree>
    <p:custDataLst>
      <p:tags r:id="rId1"/>
    </p:custDataLst>
    <p:extLst>
      <p:ext uri="{BB962C8B-B14F-4D97-AF65-F5344CB8AC3E}">
        <p14:creationId xmlns:p14="http://schemas.microsoft.com/office/powerpoint/2010/main" val="1496736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68957-1085-4686-B1C7-EE23321CFF0D}"/>
              </a:ext>
            </a:extLst>
          </p:cNvPr>
          <p:cNvSpPr>
            <a:spLocks noGrp="1"/>
          </p:cNvSpPr>
          <p:nvPr>
            <p:ph type="title"/>
          </p:nvPr>
        </p:nvSpPr>
        <p:spPr/>
        <p:txBody>
          <a:bodyPr/>
          <a:lstStyle/>
          <a:p>
            <a:r>
              <a:rPr lang="en-US" dirty="0"/>
              <a:t>Azure </a:t>
            </a:r>
            <a:r>
              <a:rPr lang="en-US"/>
              <a:t>Secure Score</a:t>
            </a:r>
            <a:endParaRPr lang="en-US" dirty="0"/>
          </a:p>
        </p:txBody>
      </p:sp>
      <p:sp>
        <p:nvSpPr>
          <p:cNvPr id="5" name="矩形 26">
            <a:extLst>
              <a:ext uri="{FF2B5EF4-FFF2-40B4-BE49-F238E27FC236}">
                <a16:creationId xmlns:a16="http://schemas.microsoft.com/office/drawing/2014/main" id="{D447EF5B-311B-4C18-862F-984AEC87A6C3}"/>
              </a:ext>
              <a:ext uri="{C183D7F6-B498-43B3-948B-1728B52AA6E4}">
                <adec:decorative xmlns:adec="http://schemas.microsoft.com/office/drawing/2017/decorative" val="1"/>
              </a:ext>
            </a:extLst>
          </p:cNvPr>
          <p:cNvSpPr/>
          <p:nvPr/>
        </p:nvSpPr>
        <p:spPr bwMode="auto">
          <a:xfrm>
            <a:off x="418643" y="1042989"/>
            <a:ext cx="9005630" cy="1180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2">
            <a:extLst>
              <a:ext uri="{FF2B5EF4-FFF2-40B4-BE49-F238E27FC236}">
                <a16:creationId xmlns:a16="http://schemas.microsoft.com/office/drawing/2014/main" id="{B0769946-E6CE-47BC-913D-EC2CA2BA4D3A}"/>
              </a:ext>
            </a:extLst>
          </p:cNvPr>
          <p:cNvSpPr txBox="1">
            <a:spLocks/>
          </p:cNvSpPr>
          <p:nvPr/>
        </p:nvSpPr>
        <p:spPr>
          <a:xfrm>
            <a:off x="509717" y="1031138"/>
            <a:ext cx="8705135" cy="1121559"/>
          </a:xfrm>
          <a:prstGeom prst="rect">
            <a:avLst/>
          </a:prstGeom>
        </p:spPr>
        <p:txBody>
          <a:bodyPr vert="horz" wrap="square" lIns="0" tIns="91440" rIns="0" bIns="91440" rtlCol="0">
            <a:normAutofit fontScale="92500" lnSpcReduction="10000"/>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0000"/>
              </a:lnSpc>
              <a:spcBef>
                <a:spcPts val="0"/>
              </a:spcBef>
              <a:spcAft>
                <a:spcPts val="1200"/>
              </a:spcAft>
            </a:pPr>
            <a:r>
              <a:rPr lang="en-US" altLang="zh-CN" sz="2000" spc="0" dirty="0">
                <a:solidFill>
                  <a:srgbClr val="000000"/>
                </a:solidFill>
                <a:latin typeface="Segoe UI" panose="020B0502040204020203" pitchFamily="34" charset="0"/>
                <a:cs typeface="Segoe UI" panose="020B0502040204020203" pitchFamily="34" charset="0"/>
              </a:rPr>
              <a:t>The secure </a:t>
            </a:r>
            <a:r>
              <a:rPr lang="en-US" altLang="zh-CN" sz="2000" spc="0" dirty="0">
                <a:latin typeface="Segoe UI" panose="020B0502040204020203" pitchFamily="34" charset="0"/>
                <a:cs typeface="Segoe UI" panose="020B0502040204020203" pitchFamily="34" charset="0"/>
              </a:rPr>
              <a:t>score is shown in the Azure portal pages as a percentage value. To improve your secure score, remediate security recommendations from your recommendations list. </a:t>
            </a:r>
          </a:p>
        </p:txBody>
      </p:sp>
      <p:pic>
        <p:nvPicPr>
          <p:cNvPr id="7" name="图片 6" descr="Section of the Azure portal showing the Overall Secure Score.">
            <a:extLst>
              <a:ext uri="{FF2B5EF4-FFF2-40B4-BE49-F238E27FC236}">
                <a16:creationId xmlns:a16="http://schemas.microsoft.com/office/drawing/2014/main" id="{C4CCA899-5B71-4CB9-8DB8-1DDCE5768139}"/>
              </a:ext>
            </a:extLst>
          </p:cNvPr>
          <p:cNvPicPr>
            <a:picLocks noChangeAspect="1"/>
          </p:cNvPicPr>
          <p:nvPr/>
        </p:nvPicPr>
        <p:blipFill>
          <a:blip r:embed="rId4"/>
          <a:stretch>
            <a:fillRect/>
          </a:stretch>
        </p:blipFill>
        <p:spPr>
          <a:xfrm>
            <a:off x="9459467" y="1086208"/>
            <a:ext cx="2164289" cy="1099780"/>
          </a:xfrm>
          <a:prstGeom prst="rect">
            <a:avLst/>
          </a:prstGeom>
        </p:spPr>
      </p:pic>
      <p:pic>
        <p:nvPicPr>
          <p:cNvPr id="6" name="Picture Placeholder 5" descr="Fragment of a screenshot showing a specific recommendation control and the percentage point increase will occur from fixing the issues.">
            <a:extLst>
              <a:ext uri="{FF2B5EF4-FFF2-40B4-BE49-F238E27FC236}">
                <a16:creationId xmlns:a16="http://schemas.microsoft.com/office/drawing/2014/main" id="{F024D59F-72D7-462E-B5BB-027DEF16FAA9}"/>
              </a:ext>
            </a:extLst>
          </p:cNvPr>
          <p:cNvPicPr>
            <a:picLocks noGrp="1" noChangeAspect="1"/>
          </p:cNvPicPr>
          <p:nvPr>
            <p:ph type="pic" sz="quarter" idx="15"/>
          </p:nvPr>
        </p:nvPicPr>
        <p:blipFill>
          <a:blip r:embed="rId5"/>
          <a:srcRect t="2023" b="2023"/>
          <a:stretch>
            <a:fillRect/>
          </a:stretch>
        </p:blipFill>
        <p:spPr/>
      </p:pic>
      <p:sp>
        <p:nvSpPr>
          <p:cNvPr id="8" name="矩形 8">
            <a:extLst>
              <a:ext uri="{FF2B5EF4-FFF2-40B4-BE49-F238E27FC236}">
                <a16:creationId xmlns:a16="http://schemas.microsoft.com/office/drawing/2014/main" id="{4BABCDFA-D77D-4E1F-AE75-750EBC3DF181}"/>
              </a:ext>
              <a:ext uri="{C183D7F6-B498-43B3-948B-1728B52AA6E4}">
                <adec:decorative xmlns:adec="http://schemas.microsoft.com/office/drawing/2017/decorative" val="1"/>
              </a:ext>
            </a:extLst>
          </p:cNvPr>
          <p:cNvSpPr/>
          <p:nvPr/>
        </p:nvSpPr>
        <p:spPr bwMode="auto">
          <a:xfrm>
            <a:off x="9515346" y="1042989"/>
            <a:ext cx="2166937" cy="1180062"/>
          </a:xfrm>
          <a:prstGeom prst="rect">
            <a:avLst/>
          </a:pr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695534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 </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1" y="3644537"/>
            <a:ext cx="5413394" cy="615553"/>
          </a:xfrm>
        </p:spPr>
        <p:txBody>
          <a:bodyPr/>
          <a:lstStyle/>
          <a:p>
            <a:r>
              <a:rPr lang="en-US" sz="2800" dirty="0"/>
              <a:t>Azure Security Center</a:t>
            </a:r>
          </a:p>
        </p:txBody>
      </p:sp>
    </p:spTree>
    <p:extLst>
      <p:ext uri="{BB962C8B-B14F-4D97-AF65-F5344CB8AC3E}">
        <p14:creationId xmlns:p14="http://schemas.microsoft.com/office/powerpoint/2010/main" val="13577946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Defender</a:t>
            </a:r>
          </a:p>
        </p:txBody>
      </p:sp>
      <p:sp>
        <p:nvSpPr>
          <p:cNvPr id="6" name="Text Placeholder 5"/>
          <p:cNvSpPr>
            <a:spLocks noGrp="1"/>
          </p:cNvSpPr>
          <p:nvPr>
            <p:ph type="body" sz="quarter" idx="11"/>
          </p:nvPr>
        </p:nvSpPr>
        <p:spPr>
          <a:xfrm>
            <a:off x="431096" y="1120691"/>
            <a:ext cx="11328811" cy="2447436"/>
          </a:xfrm>
        </p:spPr>
        <p:txBody>
          <a:bodyPr/>
          <a:lstStyle/>
          <a:p>
            <a:pPr algn="ctr"/>
            <a:r>
              <a:rPr lang="en-US" sz="2000" dirty="0"/>
              <a:t>Scope of Azure Defender</a:t>
            </a:r>
          </a:p>
        </p:txBody>
      </p:sp>
      <p:sp>
        <p:nvSpPr>
          <p:cNvPr id="10" name="Content Placeholder 2">
            <a:extLst>
              <a:ext uri="{FF2B5EF4-FFF2-40B4-BE49-F238E27FC236}">
                <a16:creationId xmlns:a16="http://schemas.microsoft.com/office/drawing/2014/main" id="{4C00A0E8-9468-4D81-A87F-4AB5CDA63014}"/>
              </a:ext>
            </a:extLst>
          </p:cNvPr>
          <p:cNvSpPr txBox="1">
            <a:spLocks/>
          </p:cNvSpPr>
          <p:nvPr/>
        </p:nvSpPr>
        <p:spPr>
          <a:xfrm>
            <a:off x="790268" y="2137057"/>
            <a:ext cx="1922947"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600" spc="0" dirty="0">
                <a:solidFill>
                  <a:srgbClr val="171717"/>
                </a:solidFill>
                <a:latin typeface="Segoe UI" panose="020B0502040204020203" pitchFamily="34" charset="0"/>
              </a:rPr>
              <a:t>S</a:t>
            </a: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ervers</a:t>
            </a:r>
          </a:p>
        </p:txBody>
      </p:sp>
      <p:sp>
        <p:nvSpPr>
          <p:cNvPr id="13" name="Content Placeholder 2">
            <a:extLst>
              <a:ext uri="{FF2B5EF4-FFF2-40B4-BE49-F238E27FC236}">
                <a16:creationId xmlns:a16="http://schemas.microsoft.com/office/drawing/2014/main" id="{346641CF-3E64-49FE-85C3-1BEBBD115E09}"/>
              </a:ext>
            </a:extLst>
          </p:cNvPr>
          <p:cNvSpPr txBox="1">
            <a:spLocks/>
          </p:cNvSpPr>
          <p:nvPr/>
        </p:nvSpPr>
        <p:spPr>
          <a:xfrm>
            <a:off x="3765575" y="2137057"/>
            <a:ext cx="1922947"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App Service</a:t>
            </a:r>
          </a:p>
        </p:txBody>
      </p:sp>
      <p:sp>
        <p:nvSpPr>
          <p:cNvPr id="14" name="Content Placeholder 2">
            <a:extLst>
              <a:ext uri="{FF2B5EF4-FFF2-40B4-BE49-F238E27FC236}">
                <a16:creationId xmlns:a16="http://schemas.microsoft.com/office/drawing/2014/main" id="{2C601746-2B0F-4DA8-915F-B773F551FDAB}"/>
              </a:ext>
            </a:extLst>
          </p:cNvPr>
          <p:cNvSpPr txBox="1">
            <a:spLocks/>
          </p:cNvSpPr>
          <p:nvPr/>
        </p:nvSpPr>
        <p:spPr>
          <a:xfrm>
            <a:off x="6832322" y="2137057"/>
            <a:ext cx="1922947"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Storage</a:t>
            </a:r>
          </a:p>
        </p:txBody>
      </p:sp>
      <p:sp>
        <p:nvSpPr>
          <p:cNvPr id="15" name="Content Placeholder 2">
            <a:extLst>
              <a:ext uri="{FF2B5EF4-FFF2-40B4-BE49-F238E27FC236}">
                <a16:creationId xmlns:a16="http://schemas.microsoft.com/office/drawing/2014/main" id="{F4C864CB-3DFD-4C99-AAEC-411FD2206633}"/>
              </a:ext>
            </a:extLst>
          </p:cNvPr>
          <p:cNvSpPr txBox="1">
            <a:spLocks/>
          </p:cNvSpPr>
          <p:nvPr/>
        </p:nvSpPr>
        <p:spPr>
          <a:xfrm>
            <a:off x="9625854" y="2137057"/>
            <a:ext cx="1922947"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SQL</a:t>
            </a:r>
          </a:p>
        </p:txBody>
      </p:sp>
      <p:sp>
        <p:nvSpPr>
          <p:cNvPr id="16" name="Content Placeholder 2">
            <a:extLst>
              <a:ext uri="{FF2B5EF4-FFF2-40B4-BE49-F238E27FC236}">
                <a16:creationId xmlns:a16="http://schemas.microsoft.com/office/drawing/2014/main" id="{7D18E34C-CFEA-4C5F-8AFB-FBEF0AD97158}"/>
              </a:ext>
            </a:extLst>
          </p:cNvPr>
          <p:cNvSpPr txBox="1">
            <a:spLocks/>
          </p:cNvSpPr>
          <p:nvPr/>
        </p:nvSpPr>
        <p:spPr>
          <a:xfrm>
            <a:off x="2134464" y="2953043"/>
            <a:ext cx="1922947"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Kubernetes</a:t>
            </a:r>
          </a:p>
        </p:txBody>
      </p:sp>
      <p:sp>
        <p:nvSpPr>
          <p:cNvPr id="18" name="Content Placeholder 2">
            <a:extLst>
              <a:ext uri="{FF2B5EF4-FFF2-40B4-BE49-F238E27FC236}">
                <a16:creationId xmlns:a16="http://schemas.microsoft.com/office/drawing/2014/main" id="{B7D23046-2C13-4688-8BE0-7CE23DCA069D}"/>
              </a:ext>
            </a:extLst>
          </p:cNvPr>
          <p:cNvSpPr txBox="1">
            <a:spLocks/>
          </p:cNvSpPr>
          <p:nvPr/>
        </p:nvSpPr>
        <p:spPr>
          <a:xfrm>
            <a:off x="4613763" y="2948297"/>
            <a:ext cx="2914964"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600" spc="0" dirty="0">
                <a:solidFill>
                  <a:srgbClr val="171717"/>
                </a:solidFill>
                <a:latin typeface="Segoe UI" panose="020B0502040204020203" pitchFamily="34" charset="0"/>
              </a:rPr>
              <a:t>C</a:t>
            </a: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ontainer registries</a:t>
            </a:r>
          </a:p>
        </p:txBody>
      </p:sp>
      <p:sp>
        <p:nvSpPr>
          <p:cNvPr id="19" name="Content Placeholder 2">
            <a:extLst>
              <a:ext uri="{FF2B5EF4-FFF2-40B4-BE49-F238E27FC236}">
                <a16:creationId xmlns:a16="http://schemas.microsoft.com/office/drawing/2014/main" id="{2F751727-DDCD-4DAE-BD4A-38F97C4AB2DA}"/>
              </a:ext>
            </a:extLst>
          </p:cNvPr>
          <p:cNvSpPr txBox="1">
            <a:spLocks/>
          </p:cNvSpPr>
          <p:nvPr/>
        </p:nvSpPr>
        <p:spPr>
          <a:xfrm>
            <a:off x="7715745" y="2948297"/>
            <a:ext cx="2914964" cy="430887"/>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Key Vault</a:t>
            </a:r>
          </a:p>
        </p:txBody>
      </p:sp>
      <p:sp>
        <p:nvSpPr>
          <p:cNvPr id="2" name="Text Placeholder 1"/>
          <p:cNvSpPr>
            <a:spLocks noGrp="1"/>
          </p:cNvSpPr>
          <p:nvPr>
            <p:ph type="body" sz="quarter" idx="15"/>
          </p:nvPr>
        </p:nvSpPr>
        <p:spPr>
          <a:xfrm>
            <a:off x="431096" y="3720512"/>
            <a:ext cx="11328811" cy="1243777"/>
          </a:xfrm>
        </p:spPr>
        <p:txBody>
          <a:bodyPr/>
          <a:lstStyle/>
          <a:p>
            <a:pPr algn="ctr"/>
            <a:r>
              <a:rPr lang="en-US" sz="2000" dirty="0"/>
              <a:t>Hybrid cloud protection</a:t>
            </a:r>
          </a:p>
        </p:txBody>
      </p:sp>
      <p:sp>
        <p:nvSpPr>
          <p:cNvPr id="20" name="Content Placeholder 2">
            <a:extLst>
              <a:ext uri="{FF2B5EF4-FFF2-40B4-BE49-F238E27FC236}">
                <a16:creationId xmlns:a16="http://schemas.microsoft.com/office/drawing/2014/main" id="{E62F67D9-FF5A-4B42-81FD-CAEEFD09238A}"/>
              </a:ext>
            </a:extLst>
          </p:cNvPr>
          <p:cNvSpPr txBox="1">
            <a:spLocks/>
          </p:cNvSpPr>
          <p:nvPr/>
        </p:nvSpPr>
        <p:spPr>
          <a:xfrm>
            <a:off x="2597263" y="4153036"/>
            <a:ext cx="2521893" cy="702756"/>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Protect your </a:t>
            </a:r>
          </a:p>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non-Azure servers.</a:t>
            </a:r>
          </a:p>
        </p:txBody>
      </p:sp>
      <p:sp>
        <p:nvSpPr>
          <p:cNvPr id="21" name="Content Placeholder 2">
            <a:extLst>
              <a:ext uri="{FF2B5EF4-FFF2-40B4-BE49-F238E27FC236}">
                <a16:creationId xmlns:a16="http://schemas.microsoft.com/office/drawing/2014/main" id="{540CE6DA-D1EB-48AE-B5EE-2C3BD6384EDD}"/>
              </a:ext>
            </a:extLst>
          </p:cNvPr>
          <p:cNvSpPr txBox="1">
            <a:spLocks/>
          </p:cNvSpPr>
          <p:nvPr/>
        </p:nvSpPr>
        <p:spPr>
          <a:xfrm>
            <a:off x="7936234" y="4042749"/>
            <a:ext cx="2521893" cy="923330"/>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Protect your virtual machines in other clouds (such as AWS and GCP).</a:t>
            </a:r>
          </a:p>
        </p:txBody>
      </p:sp>
      <p:sp>
        <p:nvSpPr>
          <p:cNvPr id="3" name="Text Placeholder 2"/>
          <p:cNvSpPr>
            <a:spLocks noGrp="1"/>
          </p:cNvSpPr>
          <p:nvPr>
            <p:ph type="body" sz="quarter" idx="17"/>
          </p:nvPr>
        </p:nvSpPr>
        <p:spPr>
          <a:xfrm>
            <a:off x="431095" y="5116674"/>
            <a:ext cx="3479507" cy="511574"/>
          </a:xfrm>
        </p:spPr>
        <p:txBody>
          <a:bodyPr/>
          <a:lstStyle/>
          <a:p>
            <a:pPr algn="ctr"/>
            <a:r>
              <a:rPr lang="en-US" sz="2000" dirty="0"/>
              <a:t>Azure Defender alerts</a:t>
            </a:r>
          </a:p>
        </p:txBody>
      </p:sp>
      <p:sp>
        <p:nvSpPr>
          <p:cNvPr id="4" name="Text Placeholder 3"/>
          <p:cNvSpPr>
            <a:spLocks noGrp="1"/>
          </p:cNvSpPr>
          <p:nvPr>
            <p:ph type="body" sz="quarter" idx="19"/>
          </p:nvPr>
        </p:nvSpPr>
        <p:spPr>
          <a:xfrm>
            <a:off x="4349523" y="5116673"/>
            <a:ext cx="3479507" cy="511575"/>
          </a:xfrm>
        </p:spPr>
        <p:txBody>
          <a:bodyPr/>
          <a:lstStyle/>
          <a:p>
            <a:pPr algn="ctr"/>
            <a:r>
              <a:rPr lang="en-US" sz="2000" dirty="0"/>
              <a:t>Advanced protection</a:t>
            </a:r>
          </a:p>
        </p:txBody>
      </p:sp>
      <p:sp>
        <p:nvSpPr>
          <p:cNvPr id="7" name="Text Placeholder 6">
            <a:extLst>
              <a:ext uri="{FF2B5EF4-FFF2-40B4-BE49-F238E27FC236}">
                <a16:creationId xmlns:a16="http://schemas.microsoft.com/office/drawing/2014/main" id="{6314F0EF-9028-4EE8-912D-D4123B782F3B}"/>
              </a:ext>
            </a:extLst>
          </p:cNvPr>
          <p:cNvSpPr>
            <a:spLocks noGrp="1"/>
          </p:cNvSpPr>
          <p:nvPr>
            <p:ph type="body" sz="quarter" idx="21"/>
          </p:nvPr>
        </p:nvSpPr>
        <p:spPr>
          <a:xfrm>
            <a:off x="8280400" y="5116673"/>
            <a:ext cx="3479507" cy="511575"/>
          </a:xfrm>
        </p:spPr>
        <p:txBody>
          <a:bodyPr/>
          <a:lstStyle/>
          <a:p>
            <a:pPr algn="ctr"/>
            <a:r>
              <a:rPr lang="en-US" sz="2000" dirty="0"/>
              <a:t>Vulnerability assessment</a:t>
            </a:r>
          </a:p>
        </p:txBody>
      </p:sp>
      <p:grpSp>
        <p:nvGrpSpPr>
          <p:cNvPr id="34" name="组合 33">
            <a:extLst>
              <a:ext uri="{FF2B5EF4-FFF2-40B4-BE49-F238E27FC236}">
                <a16:creationId xmlns:a16="http://schemas.microsoft.com/office/drawing/2014/main" id="{B533BB19-7447-4F7F-97EC-443F9B4A5567}"/>
              </a:ext>
              <a:ext uri="{C183D7F6-B498-43B3-948B-1728B52AA6E4}">
                <adec:decorative xmlns:adec="http://schemas.microsoft.com/office/drawing/2017/decorative" val="1"/>
              </a:ext>
            </a:extLst>
          </p:cNvPr>
          <p:cNvGrpSpPr/>
          <p:nvPr/>
        </p:nvGrpSpPr>
        <p:grpSpPr>
          <a:xfrm>
            <a:off x="1486042" y="1672900"/>
            <a:ext cx="531396" cy="531471"/>
            <a:chOff x="1486042" y="1672900"/>
            <a:chExt cx="531396" cy="531471"/>
          </a:xfrm>
        </p:grpSpPr>
        <p:grpSp>
          <p:nvGrpSpPr>
            <p:cNvPr id="23" name="Group 20">
              <a:extLst>
                <a:ext uri="{FF2B5EF4-FFF2-40B4-BE49-F238E27FC236}">
                  <a16:creationId xmlns:a16="http://schemas.microsoft.com/office/drawing/2014/main" id="{AEA94441-D4A6-4CF7-9E83-AF72FC7B0639}"/>
                </a:ext>
              </a:extLst>
            </p:cNvPr>
            <p:cNvGrpSpPr/>
            <p:nvPr/>
          </p:nvGrpSpPr>
          <p:grpSpPr>
            <a:xfrm>
              <a:off x="1486042" y="1672900"/>
              <a:ext cx="531396" cy="531471"/>
              <a:chOff x="1077158" y="1999707"/>
              <a:chExt cx="821786" cy="821902"/>
            </a:xfrm>
          </p:grpSpPr>
          <p:sp>
            <p:nvSpPr>
              <p:cNvPr id="25" name="Freeform 5">
                <a:extLst>
                  <a:ext uri="{FF2B5EF4-FFF2-40B4-BE49-F238E27FC236}">
                    <a16:creationId xmlns:a16="http://schemas.microsoft.com/office/drawing/2014/main" id="{6B6FD9DA-1808-4FB6-BB1F-21F0F91B8101}"/>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6">
                <a:extLst>
                  <a:ext uri="{FF2B5EF4-FFF2-40B4-BE49-F238E27FC236}">
                    <a16:creationId xmlns:a16="http://schemas.microsoft.com/office/drawing/2014/main" id="{2AFAAF4D-8FAB-4D41-8EA7-B333374A067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2" name="Telemarketer_E7B9" title="Icon of a person wearing a headset">
              <a:extLst>
                <a:ext uri="{FF2B5EF4-FFF2-40B4-BE49-F238E27FC236}">
                  <a16:creationId xmlns:a16="http://schemas.microsoft.com/office/drawing/2014/main" id="{B449C277-61E0-4A80-91DE-9B526D00088D}"/>
                </a:ext>
              </a:extLst>
            </p:cNvPr>
            <p:cNvSpPr>
              <a:spLocks noChangeAspect="1" noEditPoints="1"/>
            </p:cNvSpPr>
            <p:nvPr/>
          </p:nvSpPr>
          <p:spPr bwMode="auto">
            <a:xfrm>
              <a:off x="1630994" y="1788461"/>
              <a:ext cx="240912" cy="287319"/>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组合 38">
            <a:extLst>
              <a:ext uri="{FF2B5EF4-FFF2-40B4-BE49-F238E27FC236}">
                <a16:creationId xmlns:a16="http://schemas.microsoft.com/office/drawing/2014/main" id="{79F06321-3A42-422C-AF56-CEB61715593B}"/>
              </a:ext>
              <a:ext uri="{C183D7F6-B498-43B3-948B-1728B52AA6E4}">
                <adec:decorative xmlns:adec="http://schemas.microsoft.com/office/drawing/2017/decorative" val="1"/>
              </a:ext>
            </a:extLst>
          </p:cNvPr>
          <p:cNvGrpSpPr/>
          <p:nvPr/>
        </p:nvGrpSpPr>
        <p:grpSpPr>
          <a:xfrm>
            <a:off x="4473082" y="1672900"/>
            <a:ext cx="531396" cy="531471"/>
            <a:chOff x="4473082" y="1672900"/>
            <a:chExt cx="531396" cy="531471"/>
          </a:xfrm>
        </p:grpSpPr>
        <p:grpSp>
          <p:nvGrpSpPr>
            <p:cNvPr id="28" name="Group 20">
              <a:extLst>
                <a:ext uri="{FF2B5EF4-FFF2-40B4-BE49-F238E27FC236}">
                  <a16:creationId xmlns:a16="http://schemas.microsoft.com/office/drawing/2014/main" id="{0C96BEB9-E745-4FA6-8D5F-CEFB359754BA}"/>
                </a:ext>
              </a:extLst>
            </p:cNvPr>
            <p:cNvGrpSpPr/>
            <p:nvPr/>
          </p:nvGrpSpPr>
          <p:grpSpPr>
            <a:xfrm>
              <a:off x="4473082" y="1672900"/>
              <a:ext cx="531396" cy="531471"/>
              <a:chOff x="1077158" y="1999707"/>
              <a:chExt cx="821786" cy="821902"/>
            </a:xfrm>
          </p:grpSpPr>
          <p:sp>
            <p:nvSpPr>
              <p:cNvPr id="29" name="Freeform 5">
                <a:extLst>
                  <a:ext uri="{FF2B5EF4-FFF2-40B4-BE49-F238E27FC236}">
                    <a16:creationId xmlns:a16="http://schemas.microsoft.com/office/drawing/2014/main" id="{525FADBC-3ECB-4F62-8DAD-310B10C92A6C}"/>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0" name="Freeform 6">
                <a:extLst>
                  <a:ext uri="{FF2B5EF4-FFF2-40B4-BE49-F238E27FC236}">
                    <a16:creationId xmlns:a16="http://schemas.microsoft.com/office/drawing/2014/main" id="{7061CC4A-CDE9-4003-B0EA-44EAD68BBFE5}"/>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3" name="CellPhone_E8EA" title="Icon of a cellphone">
              <a:extLst>
                <a:ext uri="{FF2B5EF4-FFF2-40B4-BE49-F238E27FC236}">
                  <a16:creationId xmlns:a16="http://schemas.microsoft.com/office/drawing/2014/main" id="{AD8034D1-D8DE-4161-A425-4EC14DB622F4}"/>
                </a:ext>
              </a:extLst>
            </p:cNvPr>
            <p:cNvSpPr>
              <a:spLocks noChangeAspect="1" noEditPoints="1"/>
            </p:cNvSpPr>
            <p:nvPr/>
          </p:nvSpPr>
          <p:spPr bwMode="auto">
            <a:xfrm>
              <a:off x="4659773" y="1806978"/>
              <a:ext cx="158014" cy="26331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40" name="组合 39">
            <a:extLst>
              <a:ext uri="{FF2B5EF4-FFF2-40B4-BE49-F238E27FC236}">
                <a16:creationId xmlns:a16="http://schemas.microsoft.com/office/drawing/2014/main" id="{49278FB4-62DE-44FE-AE9E-9FBCA2B84E4E}"/>
              </a:ext>
              <a:ext uri="{C183D7F6-B498-43B3-948B-1728B52AA6E4}">
                <adec:decorative xmlns:adec="http://schemas.microsoft.com/office/drawing/2017/decorative" val="1"/>
              </a:ext>
            </a:extLst>
          </p:cNvPr>
          <p:cNvGrpSpPr/>
          <p:nvPr/>
        </p:nvGrpSpPr>
        <p:grpSpPr>
          <a:xfrm>
            <a:off x="10292802" y="1666384"/>
            <a:ext cx="531396" cy="531471"/>
            <a:chOff x="3610124" y="4969946"/>
            <a:chExt cx="531396" cy="531471"/>
          </a:xfrm>
        </p:grpSpPr>
        <p:grpSp>
          <p:nvGrpSpPr>
            <p:cNvPr id="41" name="Group 20">
              <a:extLst>
                <a:ext uri="{FF2B5EF4-FFF2-40B4-BE49-F238E27FC236}">
                  <a16:creationId xmlns:a16="http://schemas.microsoft.com/office/drawing/2014/main" id="{ABE7A2F9-9DA5-4321-8551-1E179FC6329F}"/>
                </a:ext>
              </a:extLst>
            </p:cNvPr>
            <p:cNvGrpSpPr/>
            <p:nvPr/>
          </p:nvGrpSpPr>
          <p:grpSpPr>
            <a:xfrm>
              <a:off x="3610124" y="4969946"/>
              <a:ext cx="531396" cy="531471"/>
              <a:chOff x="1077158" y="1999707"/>
              <a:chExt cx="821786" cy="821902"/>
            </a:xfrm>
          </p:grpSpPr>
          <p:sp>
            <p:nvSpPr>
              <p:cNvPr id="43" name="Freeform 5">
                <a:extLst>
                  <a:ext uri="{FF2B5EF4-FFF2-40B4-BE49-F238E27FC236}">
                    <a16:creationId xmlns:a16="http://schemas.microsoft.com/office/drawing/2014/main" id="{95B8272F-D6C8-4AFA-AA69-4F230E6D99ED}"/>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Freeform 6">
                <a:extLst>
                  <a:ext uri="{FF2B5EF4-FFF2-40B4-BE49-F238E27FC236}">
                    <a16:creationId xmlns:a16="http://schemas.microsoft.com/office/drawing/2014/main" id="{D3C133A4-F0B2-4C34-913C-2A95E6A7D0AA}"/>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2" name="binary" title="Icon of binary code, ones and zeros">
              <a:extLst>
                <a:ext uri="{FF2B5EF4-FFF2-40B4-BE49-F238E27FC236}">
                  <a16:creationId xmlns:a16="http://schemas.microsoft.com/office/drawing/2014/main" id="{F9AA520E-EDF9-4693-A71E-1D73B8525947}"/>
                </a:ext>
              </a:extLst>
            </p:cNvPr>
            <p:cNvSpPr>
              <a:spLocks noChangeAspect="1" noEditPoints="1"/>
            </p:cNvSpPr>
            <p:nvPr/>
          </p:nvSpPr>
          <p:spPr bwMode="auto">
            <a:xfrm>
              <a:off x="3754185" y="5132625"/>
              <a:ext cx="238694" cy="2061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组合 4">
            <a:extLst>
              <a:ext uri="{FF2B5EF4-FFF2-40B4-BE49-F238E27FC236}">
                <a16:creationId xmlns:a16="http://schemas.microsoft.com/office/drawing/2014/main" id="{A5FF929D-B469-4B63-8AEB-063FD374B390}"/>
              </a:ext>
              <a:ext uri="{C183D7F6-B498-43B3-948B-1728B52AA6E4}">
                <adec:decorative xmlns:adec="http://schemas.microsoft.com/office/drawing/2017/decorative" val="1"/>
              </a:ext>
            </a:extLst>
          </p:cNvPr>
          <p:cNvGrpSpPr/>
          <p:nvPr/>
        </p:nvGrpSpPr>
        <p:grpSpPr>
          <a:xfrm>
            <a:off x="7491753" y="1672900"/>
            <a:ext cx="531396" cy="531471"/>
            <a:chOff x="7491753" y="1733860"/>
            <a:chExt cx="531396" cy="531471"/>
          </a:xfrm>
        </p:grpSpPr>
        <p:grpSp>
          <p:nvGrpSpPr>
            <p:cNvPr id="35" name="Group 20">
              <a:extLst>
                <a:ext uri="{FF2B5EF4-FFF2-40B4-BE49-F238E27FC236}">
                  <a16:creationId xmlns:a16="http://schemas.microsoft.com/office/drawing/2014/main" id="{25A730FF-18B7-480E-B47A-A865AC5E4990}"/>
                </a:ext>
              </a:extLst>
            </p:cNvPr>
            <p:cNvGrpSpPr/>
            <p:nvPr/>
          </p:nvGrpSpPr>
          <p:grpSpPr>
            <a:xfrm>
              <a:off x="7491753" y="1733860"/>
              <a:ext cx="531396" cy="531471"/>
              <a:chOff x="1077158" y="1999707"/>
              <a:chExt cx="821786" cy="821902"/>
            </a:xfrm>
          </p:grpSpPr>
          <p:sp>
            <p:nvSpPr>
              <p:cNvPr id="36" name="Freeform 5">
                <a:extLst>
                  <a:ext uri="{FF2B5EF4-FFF2-40B4-BE49-F238E27FC236}">
                    <a16:creationId xmlns:a16="http://schemas.microsoft.com/office/drawing/2014/main" id="{835ADB00-E33C-490F-8C2B-1808708C987F}"/>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7" name="Freeform 6">
                <a:extLst>
                  <a:ext uri="{FF2B5EF4-FFF2-40B4-BE49-F238E27FC236}">
                    <a16:creationId xmlns:a16="http://schemas.microsoft.com/office/drawing/2014/main" id="{1C06E970-9399-4B44-B84D-C13BC3C18B2A}"/>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51" name="server" title="Icon of a server tower">
              <a:extLst>
                <a:ext uri="{FF2B5EF4-FFF2-40B4-BE49-F238E27FC236}">
                  <a16:creationId xmlns:a16="http://schemas.microsoft.com/office/drawing/2014/main" id="{B39704D3-18CB-4CC0-8AAA-F74014B75455}"/>
                </a:ext>
              </a:extLst>
            </p:cNvPr>
            <p:cNvSpPr>
              <a:spLocks noChangeAspect="1" noEditPoints="1"/>
            </p:cNvSpPr>
            <p:nvPr/>
          </p:nvSpPr>
          <p:spPr bwMode="auto">
            <a:xfrm>
              <a:off x="7667333" y="1837264"/>
              <a:ext cx="161697" cy="30712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9" name="组合 8">
            <a:extLst>
              <a:ext uri="{FF2B5EF4-FFF2-40B4-BE49-F238E27FC236}">
                <a16:creationId xmlns:a16="http://schemas.microsoft.com/office/drawing/2014/main" id="{66012D19-5F81-47F3-A77C-7B3CA8F0634D}"/>
              </a:ext>
              <a:ext uri="{C183D7F6-B498-43B3-948B-1728B52AA6E4}">
                <adec:decorative xmlns:adec="http://schemas.microsoft.com/office/drawing/2017/decorative" val="1"/>
              </a:ext>
            </a:extLst>
          </p:cNvPr>
          <p:cNvGrpSpPr/>
          <p:nvPr/>
        </p:nvGrpSpPr>
        <p:grpSpPr>
          <a:xfrm>
            <a:off x="2830239" y="2526608"/>
            <a:ext cx="531396" cy="531471"/>
            <a:chOff x="1486042" y="2601932"/>
            <a:chExt cx="531396" cy="531471"/>
          </a:xfrm>
        </p:grpSpPr>
        <p:grpSp>
          <p:nvGrpSpPr>
            <p:cNvPr id="46" name="Group 20">
              <a:extLst>
                <a:ext uri="{FF2B5EF4-FFF2-40B4-BE49-F238E27FC236}">
                  <a16:creationId xmlns:a16="http://schemas.microsoft.com/office/drawing/2014/main" id="{D4795095-7C46-4051-B68B-F9B1E337A5B0}"/>
                </a:ext>
              </a:extLst>
            </p:cNvPr>
            <p:cNvGrpSpPr/>
            <p:nvPr/>
          </p:nvGrpSpPr>
          <p:grpSpPr>
            <a:xfrm>
              <a:off x="1486042" y="2601932"/>
              <a:ext cx="531396" cy="531471"/>
              <a:chOff x="1077158" y="1999707"/>
              <a:chExt cx="821786" cy="821902"/>
            </a:xfrm>
          </p:grpSpPr>
          <p:sp>
            <p:nvSpPr>
              <p:cNvPr id="48" name="Freeform 5">
                <a:extLst>
                  <a:ext uri="{FF2B5EF4-FFF2-40B4-BE49-F238E27FC236}">
                    <a16:creationId xmlns:a16="http://schemas.microsoft.com/office/drawing/2014/main" id="{CA048C49-93FB-4CD6-9CC8-2B7CB6D95D86}"/>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0FCAE4B7-A9F0-4776-8C09-2CFD5CA193FC}"/>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53" name="cloud" title="Icon of a cloud">
              <a:extLst>
                <a:ext uri="{FF2B5EF4-FFF2-40B4-BE49-F238E27FC236}">
                  <a16:creationId xmlns:a16="http://schemas.microsoft.com/office/drawing/2014/main" id="{16D10227-2786-476E-BE58-67A571753CD9}"/>
                </a:ext>
              </a:extLst>
            </p:cNvPr>
            <p:cNvSpPr>
              <a:spLocks noChangeAspect="1"/>
            </p:cNvSpPr>
            <p:nvPr/>
          </p:nvSpPr>
          <p:spPr bwMode="auto">
            <a:xfrm>
              <a:off x="1609883" y="2752357"/>
              <a:ext cx="283134" cy="18038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8" name="组合 7">
            <a:extLst>
              <a:ext uri="{FF2B5EF4-FFF2-40B4-BE49-F238E27FC236}">
                <a16:creationId xmlns:a16="http://schemas.microsoft.com/office/drawing/2014/main" id="{0930F4C3-C2AA-4DEE-BB8F-101402620B40}"/>
              </a:ext>
              <a:ext uri="{C183D7F6-B498-43B3-948B-1728B52AA6E4}">
                <adec:decorative xmlns:adec="http://schemas.microsoft.com/office/drawing/2017/decorative" val="1"/>
              </a:ext>
            </a:extLst>
          </p:cNvPr>
          <p:cNvGrpSpPr/>
          <p:nvPr/>
        </p:nvGrpSpPr>
        <p:grpSpPr>
          <a:xfrm>
            <a:off x="5817279" y="2526608"/>
            <a:ext cx="531396" cy="531471"/>
            <a:chOff x="4473082" y="2601932"/>
            <a:chExt cx="531396" cy="531471"/>
          </a:xfrm>
        </p:grpSpPr>
        <p:grpSp>
          <p:nvGrpSpPr>
            <p:cNvPr id="56" name="Group 20">
              <a:extLst>
                <a:ext uri="{FF2B5EF4-FFF2-40B4-BE49-F238E27FC236}">
                  <a16:creationId xmlns:a16="http://schemas.microsoft.com/office/drawing/2014/main" id="{BA4987B4-4982-443E-9D01-A6426F295801}"/>
                </a:ext>
              </a:extLst>
            </p:cNvPr>
            <p:cNvGrpSpPr/>
            <p:nvPr/>
          </p:nvGrpSpPr>
          <p:grpSpPr>
            <a:xfrm>
              <a:off x="4473082" y="2601932"/>
              <a:ext cx="531396" cy="531471"/>
              <a:chOff x="1077158" y="1999707"/>
              <a:chExt cx="821786" cy="821902"/>
            </a:xfrm>
          </p:grpSpPr>
          <p:sp>
            <p:nvSpPr>
              <p:cNvPr id="57" name="Freeform 5">
                <a:extLst>
                  <a:ext uri="{FF2B5EF4-FFF2-40B4-BE49-F238E27FC236}">
                    <a16:creationId xmlns:a16="http://schemas.microsoft.com/office/drawing/2014/main" id="{C49837DA-0F75-4ED3-9094-C4C071E2264F}"/>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8" name="Freeform 6">
                <a:extLst>
                  <a:ext uri="{FF2B5EF4-FFF2-40B4-BE49-F238E27FC236}">
                    <a16:creationId xmlns:a16="http://schemas.microsoft.com/office/drawing/2014/main" id="{D2E32CF6-7D49-4A98-8089-572EE099A39D}"/>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55" name="people_5" title="Icon of a person with a box around them">
              <a:extLst>
                <a:ext uri="{FF2B5EF4-FFF2-40B4-BE49-F238E27FC236}">
                  <a16:creationId xmlns:a16="http://schemas.microsoft.com/office/drawing/2014/main" id="{A4AC3AB8-C77D-4D66-9BD4-6A0907C76DD8}"/>
                </a:ext>
              </a:extLst>
            </p:cNvPr>
            <p:cNvSpPr>
              <a:spLocks noChangeAspect="1" noEditPoints="1"/>
            </p:cNvSpPr>
            <p:nvPr/>
          </p:nvSpPr>
          <p:spPr bwMode="auto">
            <a:xfrm>
              <a:off x="4615566" y="2742197"/>
              <a:ext cx="254028" cy="25302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组合 61">
            <a:extLst>
              <a:ext uri="{FF2B5EF4-FFF2-40B4-BE49-F238E27FC236}">
                <a16:creationId xmlns:a16="http://schemas.microsoft.com/office/drawing/2014/main" id="{C4B5125D-8B6B-48DC-AAD1-F4B82B7FE1E4}"/>
              </a:ext>
              <a:ext uri="{C183D7F6-B498-43B3-948B-1728B52AA6E4}">
                <adec:decorative xmlns:adec="http://schemas.microsoft.com/office/drawing/2017/decorative" val="1"/>
              </a:ext>
            </a:extLst>
          </p:cNvPr>
          <p:cNvGrpSpPr/>
          <p:nvPr/>
        </p:nvGrpSpPr>
        <p:grpSpPr>
          <a:xfrm>
            <a:off x="8872294" y="2533528"/>
            <a:ext cx="531396" cy="531471"/>
            <a:chOff x="418642" y="3163264"/>
            <a:chExt cx="531396" cy="531471"/>
          </a:xfrm>
        </p:grpSpPr>
        <p:grpSp>
          <p:nvGrpSpPr>
            <p:cNvPr id="63" name="Group 20">
              <a:extLst>
                <a:ext uri="{FF2B5EF4-FFF2-40B4-BE49-F238E27FC236}">
                  <a16:creationId xmlns:a16="http://schemas.microsoft.com/office/drawing/2014/main" id="{2BF25EDB-808B-4967-B6C3-B994463EBA74}"/>
                </a:ext>
              </a:extLst>
            </p:cNvPr>
            <p:cNvGrpSpPr/>
            <p:nvPr/>
          </p:nvGrpSpPr>
          <p:grpSpPr>
            <a:xfrm>
              <a:off x="418642" y="3163264"/>
              <a:ext cx="531396" cy="531471"/>
              <a:chOff x="1077158" y="1999707"/>
              <a:chExt cx="821786" cy="821902"/>
            </a:xfrm>
          </p:grpSpPr>
          <p:sp>
            <p:nvSpPr>
              <p:cNvPr id="65" name="Freeform 5">
                <a:extLst>
                  <a:ext uri="{FF2B5EF4-FFF2-40B4-BE49-F238E27FC236}">
                    <a16:creationId xmlns:a16="http://schemas.microsoft.com/office/drawing/2014/main" id="{F77A5DC0-821F-4DA8-95AD-DD6A8ED94056}"/>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6" name="Freeform 6">
                <a:extLst>
                  <a:ext uri="{FF2B5EF4-FFF2-40B4-BE49-F238E27FC236}">
                    <a16:creationId xmlns:a16="http://schemas.microsoft.com/office/drawing/2014/main" id="{A3AE8C8E-5BF1-49AA-A2A7-B301709C49BE}"/>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64" name="key" title="Icon of a key">
              <a:extLst>
                <a:ext uri="{FF2B5EF4-FFF2-40B4-BE49-F238E27FC236}">
                  <a16:creationId xmlns:a16="http://schemas.microsoft.com/office/drawing/2014/main" id="{DDC193F8-7387-4997-A920-D821CA8B40BF}"/>
                </a:ext>
              </a:extLst>
            </p:cNvPr>
            <p:cNvSpPr>
              <a:spLocks noChangeAspect="1" noEditPoints="1"/>
            </p:cNvSpPr>
            <p:nvPr/>
          </p:nvSpPr>
          <p:spPr bwMode="auto">
            <a:xfrm>
              <a:off x="562967" y="3314424"/>
              <a:ext cx="242746" cy="24150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2" name="组合 71">
            <a:extLst>
              <a:ext uri="{FF2B5EF4-FFF2-40B4-BE49-F238E27FC236}">
                <a16:creationId xmlns:a16="http://schemas.microsoft.com/office/drawing/2014/main" id="{503CA3B9-F533-45CC-8721-30C1FCDE8388}"/>
              </a:ext>
              <a:ext uri="{C183D7F6-B498-43B3-948B-1728B52AA6E4}">
                <adec:decorative xmlns:adec="http://schemas.microsoft.com/office/drawing/2017/decorative" val="1"/>
              </a:ext>
            </a:extLst>
          </p:cNvPr>
          <p:cNvGrpSpPr/>
          <p:nvPr/>
        </p:nvGrpSpPr>
        <p:grpSpPr>
          <a:xfrm>
            <a:off x="2331564" y="4238678"/>
            <a:ext cx="531396" cy="531471"/>
            <a:chOff x="1486042" y="4126918"/>
            <a:chExt cx="531396" cy="531471"/>
          </a:xfrm>
        </p:grpSpPr>
        <p:grpSp>
          <p:nvGrpSpPr>
            <p:cNvPr id="67" name="Group 20">
              <a:extLst>
                <a:ext uri="{FF2B5EF4-FFF2-40B4-BE49-F238E27FC236}">
                  <a16:creationId xmlns:a16="http://schemas.microsoft.com/office/drawing/2014/main" id="{C2F60B1B-95EE-4F50-8822-1B371EBB56F6}"/>
                </a:ext>
              </a:extLst>
            </p:cNvPr>
            <p:cNvGrpSpPr/>
            <p:nvPr/>
          </p:nvGrpSpPr>
          <p:grpSpPr>
            <a:xfrm>
              <a:off x="1486042" y="4126918"/>
              <a:ext cx="531396" cy="531471"/>
              <a:chOff x="1077158" y="1999707"/>
              <a:chExt cx="821786" cy="821902"/>
            </a:xfrm>
          </p:grpSpPr>
          <p:sp>
            <p:nvSpPr>
              <p:cNvPr id="68" name="Freeform 5">
                <a:extLst>
                  <a:ext uri="{FF2B5EF4-FFF2-40B4-BE49-F238E27FC236}">
                    <a16:creationId xmlns:a16="http://schemas.microsoft.com/office/drawing/2014/main" id="{0B5CD3C1-FD2E-43F4-8EB5-866C9989F890}"/>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9" name="Freeform 6">
                <a:extLst>
                  <a:ext uri="{FF2B5EF4-FFF2-40B4-BE49-F238E27FC236}">
                    <a16:creationId xmlns:a16="http://schemas.microsoft.com/office/drawing/2014/main" id="{F0056897-BE9D-4872-841C-BA505D194117}"/>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1" name="Shield_EA18" title="Icon of a shield">
              <a:extLst>
                <a:ext uri="{FF2B5EF4-FFF2-40B4-BE49-F238E27FC236}">
                  <a16:creationId xmlns:a16="http://schemas.microsoft.com/office/drawing/2014/main" id="{EC8B9097-8530-4323-9B66-581F2A478AD9}"/>
                </a:ext>
              </a:extLst>
            </p:cNvPr>
            <p:cNvSpPr>
              <a:spLocks noChangeAspect="1"/>
            </p:cNvSpPr>
            <p:nvPr/>
          </p:nvSpPr>
          <p:spPr bwMode="auto">
            <a:xfrm>
              <a:off x="1610158" y="4250734"/>
              <a:ext cx="292228" cy="31112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73" name="组合 72">
            <a:extLst>
              <a:ext uri="{FF2B5EF4-FFF2-40B4-BE49-F238E27FC236}">
                <a16:creationId xmlns:a16="http://schemas.microsoft.com/office/drawing/2014/main" id="{C158CEA9-F1A1-48CF-BE11-F3207CD632BC}"/>
              </a:ext>
              <a:ext uri="{C183D7F6-B498-43B3-948B-1728B52AA6E4}">
                <adec:decorative xmlns:adec="http://schemas.microsoft.com/office/drawing/2017/decorative" val="1"/>
              </a:ext>
            </a:extLst>
          </p:cNvPr>
          <p:cNvGrpSpPr/>
          <p:nvPr/>
        </p:nvGrpSpPr>
        <p:grpSpPr>
          <a:xfrm>
            <a:off x="7310407" y="4238678"/>
            <a:ext cx="531396" cy="531471"/>
            <a:chOff x="1486042" y="4126918"/>
            <a:chExt cx="531396" cy="531471"/>
          </a:xfrm>
        </p:grpSpPr>
        <p:grpSp>
          <p:nvGrpSpPr>
            <p:cNvPr id="74" name="Group 20">
              <a:extLst>
                <a:ext uri="{FF2B5EF4-FFF2-40B4-BE49-F238E27FC236}">
                  <a16:creationId xmlns:a16="http://schemas.microsoft.com/office/drawing/2014/main" id="{F7FD4FCE-AC82-4B30-A185-435E80AFC28F}"/>
                </a:ext>
              </a:extLst>
            </p:cNvPr>
            <p:cNvGrpSpPr/>
            <p:nvPr/>
          </p:nvGrpSpPr>
          <p:grpSpPr>
            <a:xfrm>
              <a:off x="1486042" y="4126918"/>
              <a:ext cx="531396" cy="531471"/>
              <a:chOff x="1077158" y="1999707"/>
              <a:chExt cx="821786" cy="821902"/>
            </a:xfrm>
          </p:grpSpPr>
          <p:sp>
            <p:nvSpPr>
              <p:cNvPr id="76" name="Freeform 5">
                <a:extLst>
                  <a:ext uri="{FF2B5EF4-FFF2-40B4-BE49-F238E27FC236}">
                    <a16:creationId xmlns:a16="http://schemas.microsoft.com/office/drawing/2014/main" id="{71AC67CC-CCFF-4BBA-93F1-48F0A667D7D8}"/>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7" name="Freeform 6">
                <a:extLst>
                  <a:ext uri="{FF2B5EF4-FFF2-40B4-BE49-F238E27FC236}">
                    <a16:creationId xmlns:a16="http://schemas.microsoft.com/office/drawing/2014/main" id="{17C3B85A-81C5-4223-91EF-809BE905144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5" name="Shield_EA18" title="Icon of a shield">
              <a:extLst>
                <a:ext uri="{FF2B5EF4-FFF2-40B4-BE49-F238E27FC236}">
                  <a16:creationId xmlns:a16="http://schemas.microsoft.com/office/drawing/2014/main" id="{6977D123-91CF-4717-8C48-88CB39532C7E}"/>
                </a:ext>
              </a:extLst>
            </p:cNvPr>
            <p:cNvSpPr>
              <a:spLocks noChangeAspect="1"/>
            </p:cNvSpPr>
            <p:nvPr/>
          </p:nvSpPr>
          <p:spPr bwMode="auto">
            <a:xfrm>
              <a:off x="1610158" y="4250734"/>
              <a:ext cx="292228" cy="31112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420744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C80-60D9-4488-BAB5-A18A99ED9D71}"/>
              </a:ext>
            </a:extLst>
          </p:cNvPr>
          <p:cNvSpPr>
            <a:spLocks noGrp="1"/>
          </p:cNvSpPr>
          <p:nvPr>
            <p:ph type="title"/>
          </p:nvPr>
        </p:nvSpPr>
        <p:spPr/>
        <p:txBody>
          <a:bodyPr/>
          <a:lstStyle/>
          <a:p>
            <a:r>
              <a:rPr lang="en-US" dirty="0"/>
              <a:t>Security baselines &amp; the Azure Security Benchmark</a:t>
            </a:r>
          </a:p>
        </p:txBody>
      </p:sp>
      <p:sp>
        <p:nvSpPr>
          <p:cNvPr id="3" name="Text Placeholder 2">
            <a:extLst>
              <a:ext uri="{FF2B5EF4-FFF2-40B4-BE49-F238E27FC236}">
                <a16:creationId xmlns:a16="http://schemas.microsoft.com/office/drawing/2014/main" id="{CF23EF1F-5CF7-4A7B-86B4-A0BC15EDFAD0}"/>
              </a:ext>
            </a:extLst>
          </p:cNvPr>
          <p:cNvSpPr>
            <a:spLocks noGrp="1"/>
          </p:cNvSpPr>
          <p:nvPr>
            <p:ph type="body" sz="quarter" idx="31"/>
          </p:nvPr>
        </p:nvSpPr>
        <p:spPr>
          <a:xfrm>
            <a:off x="432091" y="1433097"/>
            <a:ext cx="11341267" cy="830997"/>
          </a:xfrm>
        </p:spPr>
        <p:txBody>
          <a:bodyPr>
            <a:spAutoFit/>
          </a:bodyPr>
          <a:lstStyle/>
          <a:p>
            <a:pPr>
              <a:spcBef>
                <a:spcPts val="0"/>
              </a:spcBef>
              <a:spcAft>
                <a:spcPts val="600"/>
              </a:spcAft>
            </a:pPr>
            <a:r>
              <a:rPr lang="en-US" sz="1800" b="0" i="0" dirty="0">
                <a:solidFill>
                  <a:srgbClr val="171717"/>
                </a:solidFill>
                <a:effectLst/>
                <a:latin typeface="Segoe UI" panose="020B0502040204020203" pitchFamily="34" charset="0"/>
              </a:rPr>
              <a:t>Security baselines for Azure offer </a:t>
            </a:r>
            <a:r>
              <a:rPr lang="en-US" sz="1800" dirty="0">
                <a:solidFill>
                  <a:srgbClr val="171717"/>
                </a:solidFill>
                <a:latin typeface="Segoe UI" panose="020B0502040204020203" pitchFamily="34" charset="0"/>
              </a:rPr>
              <a:t>a consistent experience when securing your environment. They apply prescriptive best practices and recommendations from the Azure Security Benchmark (ASB) to improve the security of workloads, data, and services on Azure. Each recommendation includes the following information:</a:t>
            </a:r>
          </a:p>
        </p:txBody>
      </p:sp>
      <p:sp>
        <p:nvSpPr>
          <p:cNvPr id="5" name="Text Placeholder 4">
            <a:extLst>
              <a:ext uri="{FF2B5EF4-FFF2-40B4-BE49-F238E27FC236}">
                <a16:creationId xmlns:a16="http://schemas.microsoft.com/office/drawing/2014/main" id="{8D7C1C0D-BA4B-496A-8CF7-832F5BF02A9B}"/>
              </a:ext>
            </a:extLst>
          </p:cNvPr>
          <p:cNvSpPr>
            <a:spLocks noGrp="1"/>
          </p:cNvSpPr>
          <p:nvPr>
            <p:ph type="body" sz="quarter" idx="15"/>
          </p:nvPr>
        </p:nvSpPr>
        <p:spPr/>
        <p:txBody>
          <a:bodyPr/>
          <a:lstStyle/>
          <a:p>
            <a:r>
              <a:rPr lang="en-US" b="1" i="0" dirty="0">
                <a:solidFill>
                  <a:srgbClr val="171717"/>
                </a:solidFill>
                <a:effectLst/>
                <a:latin typeface="Segoe UI" panose="020B0502040204020203" pitchFamily="34" charset="0"/>
              </a:rPr>
              <a:t>Azure ID</a:t>
            </a:r>
            <a:r>
              <a:rPr lang="en-US" b="0" i="0" dirty="0">
                <a:solidFill>
                  <a:srgbClr val="171717"/>
                </a:solidFill>
                <a:effectLst/>
                <a:latin typeface="Segoe UI" panose="020B0502040204020203" pitchFamily="34" charset="0"/>
              </a:rPr>
              <a:t>: The Azure Security Benchmark ID that corresponds to the recommendation.</a:t>
            </a:r>
          </a:p>
        </p:txBody>
      </p:sp>
      <p:sp>
        <p:nvSpPr>
          <p:cNvPr id="6" name="Text Placeholder 5">
            <a:extLst>
              <a:ext uri="{FF2B5EF4-FFF2-40B4-BE49-F238E27FC236}">
                <a16:creationId xmlns:a16="http://schemas.microsoft.com/office/drawing/2014/main" id="{35728610-ABE1-42A1-B334-D9B5C1AB68F6}"/>
              </a:ext>
            </a:extLst>
          </p:cNvPr>
          <p:cNvSpPr>
            <a:spLocks noGrp="1"/>
          </p:cNvSpPr>
          <p:nvPr>
            <p:ph type="body" sz="quarter" idx="17"/>
          </p:nvPr>
        </p:nvSpPr>
        <p:spPr/>
        <p:txBody>
          <a:bodyPr/>
          <a:lstStyle/>
          <a:p>
            <a:r>
              <a:rPr lang="en-US" b="1" i="0" dirty="0">
                <a:solidFill>
                  <a:srgbClr val="171717"/>
                </a:solidFill>
                <a:effectLst/>
                <a:latin typeface="Segoe UI" panose="020B0502040204020203" pitchFamily="34" charset="0"/>
              </a:rPr>
              <a:t>Recommendation</a:t>
            </a:r>
            <a:r>
              <a:rPr lang="en-US" b="0" i="0" dirty="0">
                <a:solidFill>
                  <a:srgbClr val="171717"/>
                </a:solidFill>
                <a:effectLst/>
                <a:latin typeface="Segoe UI" panose="020B0502040204020203" pitchFamily="34" charset="0"/>
              </a:rPr>
              <a:t>: The recommendation provides a high-level description of the control.</a:t>
            </a:r>
          </a:p>
        </p:txBody>
      </p:sp>
      <p:sp>
        <p:nvSpPr>
          <p:cNvPr id="7" name="Text Placeholder 6">
            <a:extLst>
              <a:ext uri="{FF2B5EF4-FFF2-40B4-BE49-F238E27FC236}">
                <a16:creationId xmlns:a16="http://schemas.microsoft.com/office/drawing/2014/main" id="{2431C670-9E05-4CFC-A97E-2A3E8535BAF6}"/>
              </a:ext>
            </a:extLst>
          </p:cNvPr>
          <p:cNvSpPr>
            <a:spLocks noGrp="1"/>
          </p:cNvSpPr>
          <p:nvPr>
            <p:ph type="body" sz="quarter" idx="19"/>
          </p:nvPr>
        </p:nvSpPr>
        <p:spPr/>
        <p:txBody>
          <a:bodyPr/>
          <a:lstStyle/>
          <a:p>
            <a:r>
              <a:rPr lang="en-US" b="1" i="0" dirty="0">
                <a:solidFill>
                  <a:srgbClr val="171717"/>
                </a:solidFill>
                <a:effectLst/>
                <a:latin typeface="Segoe UI" panose="020B0502040204020203" pitchFamily="34" charset="0"/>
              </a:rPr>
              <a:t>Guidance</a:t>
            </a:r>
            <a:r>
              <a:rPr lang="en-US" b="0" i="0" dirty="0">
                <a:solidFill>
                  <a:srgbClr val="171717"/>
                </a:solidFill>
                <a:effectLst/>
                <a:latin typeface="Segoe UI" panose="020B0502040204020203" pitchFamily="34" charset="0"/>
              </a:rPr>
              <a:t>: The rationale for the recommendation and links to guidance on how to implement it.</a:t>
            </a:r>
          </a:p>
        </p:txBody>
      </p:sp>
      <p:sp>
        <p:nvSpPr>
          <p:cNvPr id="8" name="Text Placeholder 7">
            <a:extLst>
              <a:ext uri="{FF2B5EF4-FFF2-40B4-BE49-F238E27FC236}">
                <a16:creationId xmlns:a16="http://schemas.microsoft.com/office/drawing/2014/main" id="{608206C1-59EB-4764-B812-2915DBD9DA91}"/>
              </a:ext>
            </a:extLst>
          </p:cNvPr>
          <p:cNvSpPr>
            <a:spLocks noGrp="1"/>
          </p:cNvSpPr>
          <p:nvPr>
            <p:ph type="body" sz="quarter" idx="21"/>
          </p:nvPr>
        </p:nvSpPr>
        <p:spPr/>
        <p:txBody>
          <a:bodyPr/>
          <a:lstStyle/>
          <a:p>
            <a:r>
              <a:rPr lang="en-US" b="1" i="0" dirty="0">
                <a:solidFill>
                  <a:srgbClr val="171717"/>
                </a:solidFill>
                <a:effectLst/>
                <a:latin typeface="Segoe UI" panose="020B0502040204020203" pitchFamily="34" charset="0"/>
              </a:rPr>
              <a:t>Responsibility</a:t>
            </a:r>
            <a:r>
              <a:rPr lang="en-US" b="0" i="0" dirty="0">
                <a:solidFill>
                  <a:srgbClr val="171717"/>
                </a:solidFill>
                <a:effectLst/>
                <a:latin typeface="Segoe UI" panose="020B0502040204020203" pitchFamily="34" charset="0"/>
              </a:rPr>
              <a:t>: Who is responsible for implementing the control? </a:t>
            </a:r>
          </a:p>
        </p:txBody>
      </p:sp>
      <p:sp>
        <p:nvSpPr>
          <p:cNvPr id="9" name="Text Placeholder 8">
            <a:extLst>
              <a:ext uri="{FF2B5EF4-FFF2-40B4-BE49-F238E27FC236}">
                <a16:creationId xmlns:a16="http://schemas.microsoft.com/office/drawing/2014/main" id="{BEA02083-5C66-4676-8CC5-86611C80D88E}"/>
              </a:ext>
            </a:extLst>
          </p:cNvPr>
          <p:cNvSpPr>
            <a:spLocks noGrp="1"/>
          </p:cNvSpPr>
          <p:nvPr>
            <p:ph type="body" sz="quarter" idx="30"/>
          </p:nvPr>
        </p:nvSpPr>
        <p:spPr/>
        <p:txBody>
          <a:bodyPr/>
          <a:lstStyle/>
          <a:p>
            <a:r>
              <a:rPr lang="en-US" b="1" i="0" dirty="0">
                <a:solidFill>
                  <a:srgbClr val="171717"/>
                </a:solidFill>
                <a:effectLst/>
                <a:latin typeface="Segoe UI" panose="020B0502040204020203" pitchFamily="34" charset="0"/>
              </a:rPr>
              <a:t>Azure Security Center monitoring</a:t>
            </a:r>
            <a:r>
              <a:rPr lang="en-US" b="0" i="0" dirty="0">
                <a:solidFill>
                  <a:srgbClr val="171717"/>
                </a:solidFill>
                <a:effectLst/>
                <a:latin typeface="Segoe UI" panose="020B0502040204020203" pitchFamily="34" charset="0"/>
              </a:rPr>
              <a:t>: Does Azure Security Center monitor the control?</a:t>
            </a:r>
          </a:p>
        </p:txBody>
      </p:sp>
      <p:grpSp>
        <p:nvGrpSpPr>
          <p:cNvPr id="46" name="Group 45">
            <a:extLst>
              <a:ext uri="{FF2B5EF4-FFF2-40B4-BE49-F238E27FC236}">
                <a16:creationId xmlns:a16="http://schemas.microsoft.com/office/drawing/2014/main" id="{1FECBC73-D418-472A-94E0-AA8C4BEADEEF}"/>
              </a:ext>
              <a:ext uri="{C183D7F6-B498-43B3-948B-1728B52AA6E4}">
                <adec:decorative xmlns:adec="http://schemas.microsoft.com/office/drawing/2017/decorative" val="1"/>
              </a:ext>
            </a:extLst>
          </p:cNvPr>
          <p:cNvGrpSpPr/>
          <p:nvPr/>
        </p:nvGrpSpPr>
        <p:grpSpPr>
          <a:xfrm>
            <a:off x="638579" y="2630339"/>
            <a:ext cx="527378" cy="466628"/>
            <a:chOff x="3031668" y="477199"/>
            <a:chExt cx="702132" cy="702232"/>
          </a:xfrm>
        </p:grpSpPr>
        <p:grpSp>
          <p:nvGrpSpPr>
            <p:cNvPr id="47" name="Group 46">
              <a:extLst>
                <a:ext uri="{FF2B5EF4-FFF2-40B4-BE49-F238E27FC236}">
                  <a16:creationId xmlns:a16="http://schemas.microsoft.com/office/drawing/2014/main" id="{9987FB67-FF1F-4E39-A0F3-022EFB509D95}"/>
                </a:ext>
              </a:extLst>
            </p:cNvPr>
            <p:cNvGrpSpPr/>
            <p:nvPr/>
          </p:nvGrpSpPr>
          <p:grpSpPr>
            <a:xfrm>
              <a:off x="3031668" y="477199"/>
              <a:ext cx="702132" cy="702232"/>
              <a:chOff x="3031668" y="477199"/>
              <a:chExt cx="702132" cy="702232"/>
            </a:xfrm>
          </p:grpSpPr>
          <p:sp>
            <p:nvSpPr>
              <p:cNvPr id="49" name="Freeform 5">
                <a:extLst>
                  <a:ext uri="{FF2B5EF4-FFF2-40B4-BE49-F238E27FC236}">
                    <a16:creationId xmlns:a16="http://schemas.microsoft.com/office/drawing/2014/main" id="{114F547E-1423-4E32-95CE-4885520C8F7C}"/>
                  </a:ext>
                </a:extLst>
              </p:cNvPr>
              <p:cNvSpPr>
                <a:spLocks/>
              </p:cNvSpPr>
              <p:nvPr/>
            </p:nvSpPr>
            <p:spPr bwMode="auto">
              <a:xfrm>
                <a:off x="3031668" y="477199"/>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0" name="Freeform 6">
                <a:extLst>
                  <a:ext uri="{FF2B5EF4-FFF2-40B4-BE49-F238E27FC236}">
                    <a16:creationId xmlns:a16="http://schemas.microsoft.com/office/drawing/2014/main" id="{EFAEA238-FD0D-482A-9F60-F1F8D259AA73}"/>
                  </a:ext>
                </a:extLst>
              </p:cNvPr>
              <p:cNvSpPr>
                <a:spLocks noEditPoints="1"/>
              </p:cNvSpPr>
              <p:nvPr/>
            </p:nvSpPr>
            <p:spPr bwMode="auto">
              <a:xfrm>
                <a:off x="3079954" y="526060"/>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8" name="Fingerprint_E928" title="Icon of a fingerprint">
              <a:extLst>
                <a:ext uri="{FF2B5EF4-FFF2-40B4-BE49-F238E27FC236}">
                  <a16:creationId xmlns:a16="http://schemas.microsoft.com/office/drawing/2014/main" id="{93FB51CE-D0C2-46C9-B54A-463D35F4045D}"/>
                </a:ext>
              </a:extLst>
            </p:cNvPr>
            <p:cNvSpPr>
              <a:spLocks noChangeAspect="1" noEditPoints="1"/>
            </p:cNvSpPr>
            <p:nvPr/>
          </p:nvSpPr>
          <p:spPr bwMode="auto">
            <a:xfrm>
              <a:off x="3267017" y="672697"/>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2" name="Group 11">
            <a:extLst>
              <a:ext uri="{FF2B5EF4-FFF2-40B4-BE49-F238E27FC236}">
                <a16:creationId xmlns:a16="http://schemas.microsoft.com/office/drawing/2014/main" id="{994DEB1C-3A74-4A99-8276-1B2B50C6DE6E}"/>
              </a:ext>
              <a:ext uri="{C183D7F6-B498-43B3-948B-1728B52AA6E4}">
                <adec:decorative xmlns:adec="http://schemas.microsoft.com/office/drawing/2017/decorative" val="1"/>
              </a:ext>
            </a:extLst>
          </p:cNvPr>
          <p:cNvGrpSpPr/>
          <p:nvPr/>
        </p:nvGrpSpPr>
        <p:grpSpPr>
          <a:xfrm>
            <a:off x="638579" y="3227424"/>
            <a:ext cx="527378" cy="466628"/>
            <a:chOff x="638579" y="3227424"/>
            <a:chExt cx="527378" cy="466628"/>
          </a:xfrm>
        </p:grpSpPr>
        <p:grpSp>
          <p:nvGrpSpPr>
            <p:cNvPr id="52" name="Group 51">
              <a:extLst>
                <a:ext uri="{FF2B5EF4-FFF2-40B4-BE49-F238E27FC236}">
                  <a16:creationId xmlns:a16="http://schemas.microsoft.com/office/drawing/2014/main" id="{FFB0E850-F356-4CFC-8359-C7A3147B327C}"/>
                </a:ext>
                <a:ext uri="{C183D7F6-B498-43B3-948B-1728B52AA6E4}">
                  <adec:decorative xmlns:adec="http://schemas.microsoft.com/office/drawing/2017/decorative" val="1"/>
                </a:ext>
              </a:extLst>
            </p:cNvPr>
            <p:cNvGrpSpPr/>
            <p:nvPr/>
          </p:nvGrpSpPr>
          <p:grpSpPr>
            <a:xfrm>
              <a:off x="638579" y="3227424"/>
              <a:ext cx="527378" cy="466628"/>
              <a:chOff x="3031668" y="1341712"/>
              <a:chExt cx="702132" cy="702232"/>
            </a:xfrm>
          </p:grpSpPr>
          <p:sp>
            <p:nvSpPr>
              <p:cNvPr id="54" name="Freeform 5">
                <a:extLst>
                  <a:ext uri="{FF2B5EF4-FFF2-40B4-BE49-F238E27FC236}">
                    <a16:creationId xmlns:a16="http://schemas.microsoft.com/office/drawing/2014/main" id="{E176B53E-0EAA-4856-A2A1-5C29E8FFCF4C}"/>
                  </a:ext>
                </a:extLst>
              </p:cNvPr>
              <p:cNvSpPr>
                <a:spLocks/>
              </p:cNvSpPr>
              <p:nvPr/>
            </p:nvSpPr>
            <p:spPr bwMode="auto">
              <a:xfrm>
                <a:off x="3031668" y="1341712"/>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5" name="Freeform 6">
                <a:extLst>
                  <a:ext uri="{FF2B5EF4-FFF2-40B4-BE49-F238E27FC236}">
                    <a16:creationId xmlns:a16="http://schemas.microsoft.com/office/drawing/2014/main" id="{3D79055F-8171-41F4-B685-11FD10E5D620}"/>
                  </a:ext>
                </a:extLst>
              </p:cNvPr>
              <p:cNvSpPr>
                <a:spLocks noEditPoints="1"/>
              </p:cNvSpPr>
              <p:nvPr/>
            </p:nvSpPr>
            <p:spPr bwMode="auto">
              <a:xfrm>
                <a:off x="3079954" y="1390573"/>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2" name="information" title="Icon of a circle with the letter i inside">
              <a:extLst>
                <a:ext uri="{FF2B5EF4-FFF2-40B4-BE49-F238E27FC236}">
                  <a16:creationId xmlns:a16="http://schemas.microsoft.com/office/drawing/2014/main" id="{8AD18BBF-C6B4-41CE-BEC4-44D6CBA01950}"/>
                </a:ext>
              </a:extLst>
            </p:cNvPr>
            <p:cNvSpPr>
              <a:spLocks noChangeAspect="1" noEditPoints="1"/>
            </p:cNvSpPr>
            <p:nvPr/>
          </p:nvSpPr>
          <p:spPr bwMode="auto">
            <a:xfrm>
              <a:off x="764597" y="3326022"/>
              <a:ext cx="275342" cy="269216"/>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B6C32C06-B231-478A-81FA-34404318F254}"/>
              </a:ext>
              <a:ext uri="{C183D7F6-B498-43B3-948B-1728B52AA6E4}">
                <adec:decorative xmlns:adec="http://schemas.microsoft.com/office/drawing/2017/decorative" val="1"/>
              </a:ext>
            </a:extLst>
          </p:cNvPr>
          <p:cNvGrpSpPr/>
          <p:nvPr/>
        </p:nvGrpSpPr>
        <p:grpSpPr>
          <a:xfrm>
            <a:off x="638580" y="3837573"/>
            <a:ext cx="527378" cy="466628"/>
            <a:chOff x="638580" y="3837573"/>
            <a:chExt cx="527378" cy="466628"/>
          </a:xfrm>
        </p:grpSpPr>
        <p:grpSp>
          <p:nvGrpSpPr>
            <p:cNvPr id="57" name="Group 56">
              <a:extLst>
                <a:ext uri="{FF2B5EF4-FFF2-40B4-BE49-F238E27FC236}">
                  <a16:creationId xmlns:a16="http://schemas.microsoft.com/office/drawing/2014/main" id="{E5B7F3E4-1E4E-4735-9BB2-C859DAD063DC}"/>
                </a:ext>
                <a:ext uri="{C183D7F6-B498-43B3-948B-1728B52AA6E4}">
                  <adec:decorative xmlns:adec="http://schemas.microsoft.com/office/drawing/2017/decorative" val="1"/>
                </a:ext>
              </a:extLst>
            </p:cNvPr>
            <p:cNvGrpSpPr/>
            <p:nvPr/>
          </p:nvGrpSpPr>
          <p:grpSpPr>
            <a:xfrm>
              <a:off x="638580" y="3837573"/>
              <a:ext cx="527378" cy="466628"/>
              <a:chOff x="3031668" y="2206225"/>
              <a:chExt cx="702132" cy="702232"/>
            </a:xfrm>
          </p:grpSpPr>
          <p:sp>
            <p:nvSpPr>
              <p:cNvPr id="59" name="Freeform 5">
                <a:extLst>
                  <a:ext uri="{FF2B5EF4-FFF2-40B4-BE49-F238E27FC236}">
                    <a16:creationId xmlns:a16="http://schemas.microsoft.com/office/drawing/2014/main" id="{6E7891C2-D93F-4F1E-BCFF-CC8E31241E3D}"/>
                  </a:ext>
                </a:extLst>
              </p:cNvPr>
              <p:cNvSpPr>
                <a:spLocks/>
              </p:cNvSpPr>
              <p:nvPr/>
            </p:nvSpPr>
            <p:spPr bwMode="auto">
              <a:xfrm>
                <a:off x="3031668" y="2206225"/>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0" name="Freeform 6">
                <a:extLst>
                  <a:ext uri="{FF2B5EF4-FFF2-40B4-BE49-F238E27FC236}">
                    <a16:creationId xmlns:a16="http://schemas.microsoft.com/office/drawing/2014/main" id="{9FA691DC-88B6-4CA1-98F4-598A87E5C589}"/>
                  </a:ext>
                </a:extLst>
              </p:cNvPr>
              <p:cNvSpPr>
                <a:spLocks noEditPoints="1"/>
              </p:cNvSpPr>
              <p:nvPr/>
            </p:nvSpPr>
            <p:spPr bwMode="auto">
              <a:xfrm>
                <a:off x="3079954" y="2255086"/>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3" name="light" title="Icon of a lightbulb">
              <a:extLst>
                <a:ext uri="{FF2B5EF4-FFF2-40B4-BE49-F238E27FC236}">
                  <a16:creationId xmlns:a16="http://schemas.microsoft.com/office/drawing/2014/main" id="{41096ADD-A9D3-4DD1-81A9-B17B51380B34}"/>
                </a:ext>
              </a:extLst>
            </p:cNvPr>
            <p:cNvSpPr>
              <a:spLocks noChangeAspect="1" noEditPoints="1"/>
            </p:cNvSpPr>
            <p:nvPr/>
          </p:nvSpPr>
          <p:spPr bwMode="auto">
            <a:xfrm>
              <a:off x="815352" y="3940681"/>
              <a:ext cx="184515" cy="25714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0" name="Group 9">
            <a:extLst>
              <a:ext uri="{FF2B5EF4-FFF2-40B4-BE49-F238E27FC236}">
                <a16:creationId xmlns:a16="http://schemas.microsoft.com/office/drawing/2014/main" id="{AEF878E4-BE51-4429-8647-EE891C8C38A7}"/>
              </a:ext>
              <a:ext uri="{C183D7F6-B498-43B3-948B-1728B52AA6E4}">
                <adec:decorative xmlns:adec="http://schemas.microsoft.com/office/drawing/2017/decorative" val="1"/>
              </a:ext>
            </a:extLst>
          </p:cNvPr>
          <p:cNvGrpSpPr/>
          <p:nvPr/>
        </p:nvGrpSpPr>
        <p:grpSpPr>
          <a:xfrm>
            <a:off x="638580" y="4450604"/>
            <a:ext cx="527378" cy="466628"/>
            <a:chOff x="638580" y="4450604"/>
            <a:chExt cx="527378" cy="466628"/>
          </a:xfrm>
        </p:grpSpPr>
        <p:grpSp>
          <p:nvGrpSpPr>
            <p:cNvPr id="62" name="Group 61">
              <a:extLst>
                <a:ext uri="{FF2B5EF4-FFF2-40B4-BE49-F238E27FC236}">
                  <a16:creationId xmlns:a16="http://schemas.microsoft.com/office/drawing/2014/main" id="{45C76E75-A418-4A0E-94DF-588F807A03CA}"/>
                </a:ext>
                <a:ext uri="{C183D7F6-B498-43B3-948B-1728B52AA6E4}">
                  <adec:decorative xmlns:adec="http://schemas.microsoft.com/office/drawing/2017/decorative" val="1"/>
                </a:ext>
              </a:extLst>
            </p:cNvPr>
            <p:cNvGrpSpPr/>
            <p:nvPr/>
          </p:nvGrpSpPr>
          <p:grpSpPr>
            <a:xfrm>
              <a:off x="638580" y="4450604"/>
              <a:ext cx="527378" cy="466628"/>
              <a:chOff x="3031668" y="3070738"/>
              <a:chExt cx="702132" cy="702232"/>
            </a:xfrm>
          </p:grpSpPr>
          <p:sp>
            <p:nvSpPr>
              <p:cNvPr id="64" name="Freeform 5">
                <a:extLst>
                  <a:ext uri="{FF2B5EF4-FFF2-40B4-BE49-F238E27FC236}">
                    <a16:creationId xmlns:a16="http://schemas.microsoft.com/office/drawing/2014/main" id="{77C67222-02B4-4904-A414-7D3C29E242A7}"/>
                  </a:ext>
                </a:extLst>
              </p:cNvPr>
              <p:cNvSpPr>
                <a:spLocks/>
              </p:cNvSpPr>
              <p:nvPr/>
            </p:nvSpPr>
            <p:spPr bwMode="auto">
              <a:xfrm>
                <a:off x="3031668" y="307073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5" name="Freeform 6">
                <a:extLst>
                  <a:ext uri="{FF2B5EF4-FFF2-40B4-BE49-F238E27FC236}">
                    <a16:creationId xmlns:a16="http://schemas.microsoft.com/office/drawing/2014/main" id="{9C14AB28-8D23-44BC-8351-60A0C836E4EB}"/>
                  </a:ext>
                </a:extLst>
              </p:cNvPr>
              <p:cNvSpPr>
                <a:spLocks noEditPoints="1"/>
              </p:cNvSpPr>
              <p:nvPr/>
            </p:nvSpPr>
            <p:spPr bwMode="auto">
              <a:xfrm>
                <a:off x="3079954" y="3119599"/>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5" name="Commitments_EC4D" title="Icon of a handshake">
              <a:extLst>
                <a:ext uri="{FF2B5EF4-FFF2-40B4-BE49-F238E27FC236}">
                  <a16:creationId xmlns:a16="http://schemas.microsoft.com/office/drawing/2014/main" id="{3381D808-187F-4C25-9E88-00D0692F3963}"/>
                </a:ext>
              </a:extLst>
            </p:cNvPr>
            <p:cNvSpPr>
              <a:spLocks noChangeAspect="1" noEditPoints="1"/>
            </p:cNvSpPr>
            <p:nvPr/>
          </p:nvSpPr>
          <p:spPr bwMode="auto">
            <a:xfrm>
              <a:off x="776590" y="4573688"/>
              <a:ext cx="251353" cy="2287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8D2849FE-8E0B-4069-B6BA-992D71780F22}"/>
              </a:ext>
              <a:ext uri="{C183D7F6-B498-43B3-948B-1728B52AA6E4}">
                <adec:decorative xmlns:adec="http://schemas.microsoft.com/office/drawing/2017/decorative" val="1"/>
              </a:ext>
            </a:extLst>
          </p:cNvPr>
          <p:cNvGrpSpPr/>
          <p:nvPr/>
        </p:nvGrpSpPr>
        <p:grpSpPr>
          <a:xfrm>
            <a:off x="642145" y="5057872"/>
            <a:ext cx="527378" cy="466628"/>
            <a:chOff x="642145" y="5057872"/>
            <a:chExt cx="527378" cy="466628"/>
          </a:xfrm>
        </p:grpSpPr>
        <p:grpSp>
          <p:nvGrpSpPr>
            <p:cNvPr id="42" name="Group 41">
              <a:extLst>
                <a:ext uri="{FF2B5EF4-FFF2-40B4-BE49-F238E27FC236}">
                  <a16:creationId xmlns:a16="http://schemas.microsoft.com/office/drawing/2014/main" id="{230921AB-3F28-4E2D-9A08-93652A4C8F0A}"/>
                </a:ext>
                <a:ext uri="{C183D7F6-B498-43B3-948B-1728B52AA6E4}">
                  <adec:decorative xmlns:adec="http://schemas.microsoft.com/office/drawing/2017/decorative" val="1"/>
                </a:ext>
              </a:extLst>
            </p:cNvPr>
            <p:cNvGrpSpPr/>
            <p:nvPr/>
          </p:nvGrpSpPr>
          <p:grpSpPr>
            <a:xfrm>
              <a:off x="642145" y="5057872"/>
              <a:ext cx="527378" cy="466628"/>
              <a:chOff x="3031668" y="3935251"/>
              <a:chExt cx="702132" cy="702232"/>
            </a:xfrm>
          </p:grpSpPr>
          <p:sp>
            <p:nvSpPr>
              <p:cNvPr id="44" name="Freeform 5">
                <a:extLst>
                  <a:ext uri="{FF2B5EF4-FFF2-40B4-BE49-F238E27FC236}">
                    <a16:creationId xmlns:a16="http://schemas.microsoft.com/office/drawing/2014/main" id="{62600490-DF79-4B0D-974D-1F410D858AEF}"/>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5" name="Freeform 6">
                <a:extLst>
                  <a:ext uri="{FF2B5EF4-FFF2-40B4-BE49-F238E27FC236}">
                    <a16:creationId xmlns:a16="http://schemas.microsoft.com/office/drawing/2014/main" id="{0E4ACA38-B997-4122-B0DB-99A3E9043B0B}"/>
                  </a:ext>
                </a:extLst>
              </p:cNvPr>
              <p:cNvSpPr>
                <a:spLocks noEditPoints="1"/>
              </p:cNvSpPr>
              <p:nvPr/>
            </p:nvSpPr>
            <p:spPr bwMode="auto">
              <a:xfrm>
                <a:off x="3079954" y="3984112"/>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4" name="Eye" title="Icon of an eye">
              <a:extLst>
                <a:ext uri="{FF2B5EF4-FFF2-40B4-BE49-F238E27FC236}">
                  <a16:creationId xmlns:a16="http://schemas.microsoft.com/office/drawing/2014/main" id="{21913A64-4B28-45CC-AEA7-C8141AB4A34E}"/>
                </a:ext>
              </a:extLst>
            </p:cNvPr>
            <p:cNvSpPr>
              <a:spLocks noChangeAspect="1" noEditPoints="1"/>
            </p:cNvSpPr>
            <p:nvPr/>
          </p:nvSpPr>
          <p:spPr bwMode="auto">
            <a:xfrm>
              <a:off x="745224" y="5214012"/>
              <a:ext cx="314087" cy="15434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16768325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a:t>
            </a:r>
            <a:br>
              <a:rPr lang="en-US" dirty="0"/>
            </a:br>
            <a:r>
              <a:rPr lang="en-US" dirty="0"/>
              <a:t>Agenda</a:t>
            </a:r>
          </a:p>
        </p:txBody>
      </p:sp>
      <p:sp>
        <p:nvSpPr>
          <p:cNvPr id="6" name="Text Placeholder 5"/>
          <p:cNvSpPr>
            <a:spLocks noGrp="1"/>
          </p:cNvSpPr>
          <p:nvPr>
            <p:ph type="body" sz="quarter" idx="11"/>
          </p:nvPr>
        </p:nvSpPr>
        <p:spPr>
          <a:xfrm>
            <a:off x="4179982" y="442054"/>
            <a:ext cx="7695070" cy="741783"/>
          </a:xfrm>
        </p:spPr>
        <p:txBody>
          <a:bodyPr/>
          <a:lstStyle/>
          <a:p>
            <a:pPr lvl="1"/>
            <a:r>
              <a:rPr lang="en-US" dirty="0"/>
              <a:t>Describe basic security capabilities in Azure</a:t>
            </a:r>
          </a:p>
        </p:txBody>
      </p:sp>
      <p:sp>
        <p:nvSpPr>
          <p:cNvPr id="2" name="Text Placeholder 1"/>
          <p:cNvSpPr>
            <a:spLocks noGrp="1"/>
          </p:cNvSpPr>
          <p:nvPr>
            <p:ph type="body" sz="quarter" idx="15"/>
          </p:nvPr>
        </p:nvSpPr>
        <p:spPr>
          <a:xfrm>
            <a:off x="4179982" y="1307113"/>
            <a:ext cx="7695070" cy="741783"/>
          </a:xfrm>
        </p:spPr>
        <p:txBody>
          <a:bodyPr/>
          <a:lstStyle/>
          <a:p>
            <a:pPr lvl="1"/>
            <a:r>
              <a:rPr lang="en-US" dirty="0"/>
              <a:t>Describe security management capabilities of Azure</a:t>
            </a:r>
          </a:p>
        </p:txBody>
      </p:sp>
      <p:sp>
        <p:nvSpPr>
          <p:cNvPr id="3" name="Text Placeholder 2"/>
          <p:cNvSpPr>
            <a:spLocks noGrp="1"/>
          </p:cNvSpPr>
          <p:nvPr>
            <p:ph type="body" sz="quarter" idx="17"/>
          </p:nvPr>
        </p:nvSpPr>
        <p:spPr>
          <a:xfrm>
            <a:off x="4179982" y="2172172"/>
            <a:ext cx="7695070" cy="741783"/>
          </a:xfrm>
        </p:spPr>
        <p:txBody>
          <a:bodyPr/>
          <a:lstStyle/>
          <a:p>
            <a:pPr lvl="1"/>
            <a:r>
              <a:rPr lang="en-US" dirty="0"/>
              <a:t>Describe security capabilities of Azure Sentinel</a:t>
            </a:r>
          </a:p>
        </p:txBody>
      </p:sp>
      <p:grpSp>
        <p:nvGrpSpPr>
          <p:cNvPr id="16" name="Group 15">
            <a:extLst>
              <a:ext uri="{FF2B5EF4-FFF2-40B4-BE49-F238E27FC236}">
                <a16:creationId xmlns:a16="http://schemas.microsoft.com/office/drawing/2014/main" id="{1646C80E-40B2-4943-96ED-DC6677379AD3}"/>
              </a:ext>
              <a:ext uri="{C183D7F6-B498-43B3-948B-1728B52AA6E4}">
                <adec:decorative xmlns:adec="http://schemas.microsoft.com/office/drawing/2017/decorative" val="1"/>
              </a:ext>
            </a:extLst>
          </p:cNvPr>
          <p:cNvGrpSpPr/>
          <p:nvPr/>
        </p:nvGrpSpPr>
        <p:grpSpPr>
          <a:xfrm>
            <a:off x="3133362" y="461829"/>
            <a:ext cx="702132" cy="702232"/>
            <a:chOff x="3031668" y="477199"/>
            <a:chExt cx="702132" cy="702232"/>
          </a:xfrm>
        </p:grpSpPr>
        <p:grpSp>
          <p:nvGrpSpPr>
            <p:cNvPr id="15" name="Group 14">
              <a:extLst>
                <a:ext uri="{FF2B5EF4-FFF2-40B4-BE49-F238E27FC236}">
                  <a16:creationId xmlns:a16="http://schemas.microsoft.com/office/drawing/2014/main" id="{C41FBE36-9999-4CEC-84B6-776406CB96AF}"/>
                </a:ext>
              </a:extLst>
            </p:cNvPr>
            <p:cNvGrpSpPr/>
            <p:nvPr/>
          </p:nvGrpSpPr>
          <p:grpSpPr>
            <a:xfrm>
              <a:off x="3031668" y="477199"/>
              <a:ext cx="702132" cy="702232"/>
              <a:chOff x="3031668" y="477199"/>
              <a:chExt cx="702132" cy="702232"/>
            </a:xfrm>
          </p:grpSpPr>
          <p:sp>
            <p:nvSpPr>
              <p:cNvPr id="101" name="Freeform 5">
                <a:extLst>
                  <a:ext uri="{FF2B5EF4-FFF2-40B4-BE49-F238E27FC236}">
                    <a16:creationId xmlns:a16="http://schemas.microsoft.com/office/drawing/2014/main" id="{06FDFE74-2BC5-48A3-8F67-15571A6CF9A6}"/>
                  </a:ext>
                </a:extLst>
              </p:cNvPr>
              <p:cNvSpPr>
                <a:spLocks/>
              </p:cNvSpPr>
              <p:nvPr/>
            </p:nvSpPr>
            <p:spPr bwMode="auto">
              <a:xfrm>
                <a:off x="3031668" y="477199"/>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02" name="Freeform 6">
                <a:extLst>
                  <a:ext uri="{FF2B5EF4-FFF2-40B4-BE49-F238E27FC236}">
                    <a16:creationId xmlns:a16="http://schemas.microsoft.com/office/drawing/2014/main" id="{76CDA170-DF50-4E3E-9369-327E91DFDBA8}"/>
                  </a:ext>
                </a:extLst>
              </p:cNvPr>
              <p:cNvSpPr>
                <a:spLocks noEditPoints="1"/>
              </p:cNvSpPr>
              <p:nvPr/>
            </p:nvSpPr>
            <p:spPr bwMode="auto">
              <a:xfrm>
                <a:off x="3079954" y="526060"/>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9" name="Fingerprint_E928" title="Icon of a fingerprint">
              <a:extLst>
                <a:ext uri="{FF2B5EF4-FFF2-40B4-BE49-F238E27FC236}">
                  <a16:creationId xmlns:a16="http://schemas.microsoft.com/office/drawing/2014/main" id="{DBA9B49C-A43E-4665-86CE-6AC1D6315746}"/>
                </a:ext>
              </a:extLst>
            </p:cNvPr>
            <p:cNvSpPr>
              <a:spLocks noChangeAspect="1" noEditPoints="1"/>
            </p:cNvSpPr>
            <p:nvPr/>
          </p:nvSpPr>
          <p:spPr bwMode="auto">
            <a:xfrm>
              <a:off x="3267017" y="672697"/>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9" name="Group 18">
            <a:extLst>
              <a:ext uri="{FF2B5EF4-FFF2-40B4-BE49-F238E27FC236}">
                <a16:creationId xmlns:a16="http://schemas.microsoft.com/office/drawing/2014/main" id="{97F7C805-5226-417C-B2D9-189BD31C2960}"/>
              </a:ext>
              <a:ext uri="{C183D7F6-B498-43B3-948B-1728B52AA6E4}">
                <adec:decorative xmlns:adec="http://schemas.microsoft.com/office/drawing/2017/decorative" val="1"/>
              </a:ext>
            </a:extLst>
          </p:cNvPr>
          <p:cNvGrpSpPr/>
          <p:nvPr/>
        </p:nvGrpSpPr>
        <p:grpSpPr>
          <a:xfrm>
            <a:off x="3133362" y="1326342"/>
            <a:ext cx="702132" cy="702232"/>
            <a:chOff x="3031668" y="1341712"/>
            <a:chExt cx="702132" cy="702232"/>
          </a:xfrm>
        </p:grpSpPr>
        <p:grpSp>
          <p:nvGrpSpPr>
            <p:cNvPr id="18" name="Group 17">
              <a:extLst>
                <a:ext uri="{FF2B5EF4-FFF2-40B4-BE49-F238E27FC236}">
                  <a16:creationId xmlns:a16="http://schemas.microsoft.com/office/drawing/2014/main" id="{91AF7978-C4A4-4C30-BDB9-0FD349B4E2B1}"/>
                </a:ext>
              </a:extLst>
            </p:cNvPr>
            <p:cNvGrpSpPr/>
            <p:nvPr/>
          </p:nvGrpSpPr>
          <p:grpSpPr>
            <a:xfrm>
              <a:off x="3031668" y="1341712"/>
              <a:ext cx="702132" cy="702232"/>
              <a:chOff x="3031668" y="1341712"/>
              <a:chExt cx="702132" cy="702232"/>
            </a:xfrm>
          </p:grpSpPr>
          <p:sp>
            <p:nvSpPr>
              <p:cNvPr id="114" name="Freeform 5">
                <a:extLst>
                  <a:ext uri="{FF2B5EF4-FFF2-40B4-BE49-F238E27FC236}">
                    <a16:creationId xmlns:a16="http://schemas.microsoft.com/office/drawing/2014/main" id="{62A4A211-3A26-4D10-B33F-CFA649B09C3F}"/>
                  </a:ext>
                </a:extLst>
              </p:cNvPr>
              <p:cNvSpPr>
                <a:spLocks/>
              </p:cNvSpPr>
              <p:nvPr/>
            </p:nvSpPr>
            <p:spPr bwMode="auto">
              <a:xfrm>
                <a:off x="3031668" y="1341712"/>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15" name="Freeform 6">
                <a:extLst>
                  <a:ext uri="{FF2B5EF4-FFF2-40B4-BE49-F238E27FC236}">
                    <a16:creationId xmlns:a16="http://schemas.microsoft.com/office/drawing/2014/main" id="{DB2F8CE3-ED8B-4DA6-A158-A74F1078EA9B}"/>
                  </a:ext>
                </a:extLst>
              </p:cNvPr>
              <p:cNvSpPr>
                <a:spLocks noEditPoints="1"/>
              </p:cNvSpPr>
              <p:nvPr/>
            </p:nvSpPr>
            <p:spPr bwMode="auto">
              <a:xfrm>
                <a:off x="3079954" y="1390573"/>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0" name="shield_3" title="Icon of a shield with an exclamation point inside">
              <a:extLst>
                <a:ext uri="{FF2B5EF4-FFF2-40B4-BE49-F238E27FC236}">
                  <a16:creationId xmlns:a16="http://schemas.microsoft.com/office/drawing/2014/main" id="{EE49091D-0C0F-4015-901A-D674FB9D4545}"/>
                </a:ext>
              </a:extLst>
            </p:cNvPr>
            <p:cNvSpPr>
              <a:spLocks noChangeAspect="1" noEditPoints="1"/>
            </p:cNvSpPr>
            <p:nvPr/>
          </p:nvSpPr>
          <p:spPr bwMode="auto">
            <a:xfrm>
              <a:off x="3230280" y="1538314"/>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5C72A0CD-91C1-4246-9CE4-4FB0F72934B5}"/>
              </a:ext>
              <a:ext uri="{C183D7F6-B498-43B3-948B-1728B52AA6E4}">
                <adec:decorative xmlns:adec="http://schemas.microsoft.com/office/drawing/2017/decorative" val="1"/>
              </a:ext>
            </a:extLst>
          </p:cNvPr>
          <p:cNvGrpSpPr/>
          <p:nvPr/>
        </p:nvGrpSpPr>
        <p:grpSpPr>
          <a:xfrm>
            <a:off x="3133362" y="2190855"/>
            <a:ext cx="702132" cy="702232"/>
            <a:chOff x="3031668" y="2206225"/>
            <a:chExt cx="702132" cy="702232"/>
          </a:xfrm>
        </p:grpSpPr>
        <p:grpSp>
          <p:nvGrpSpPr>
            <p:cNvPr id="20" name="Group 19">
              <a:extLst>
                <a:ext uri="{FF2B5EF4-FFF2-40B4-BE49-F238E27FC236}">
                  <a16:creationId xmlns:a16="http://schemas.microsoft.com/office/drawing/2014/main" id="{39952397-FFDD-42D1-B6FC-13D34088F8D7}"/>
                </a:ext>
              </a:extLst>
            </p:cNvPr>
            <p:cNvGrpSpPr/>
            <p:nvPr/>
          </p:nvGrpSpPr>
          <p:grpSpPr>
            <a:xfrm>
              <a:off x="3031668" y="2206225"/>
              <a:ext cx="702132" cy="702232"/>
              <a:chOff x="3031668" y="2206225"/>
              <a:chExt cx="702132" cy="702232"/>
            </a:xfrm>
          </p:grpSpPr>
          <p:sp>
            <p:nvSpPr>
              <p:cNvPr id="121" name="Freeform 5">
                <a:extLst>
                  <a:ext uri="{FF2B5EF4-FFF2-40B4-BE49-F238E27FC236}">
                    <a16:creationId xmlns:a16="http://schemas.microsoft.com/office/drawing/2014/main" id="{40066736-1B93-4A2D-8E19-ADFD32EB1617}"/>
                  </a:ext>
                </a:extLst>
              </p:cNvPr>
              <p:cNvSpPr>
                <a:spLocks/>
              </p:cNvSpPr>
              <p:nvPr/>
            </p:nvSpPr>
            <p:spPr bwMode="auto">
              <a:xfrm>
                <a:off x="3031668" y="2206225"/>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22" name="Freeform 6">
                <a:extLst>
                  <a:ext uri="{FF2B5EF4-FFF2-40B4-BE49-F238E27FC236}">
                    <a16:creationId xmlns:a16="http://schemas.microsoft.com/office/drawing/2014/main" id="{CF6B38F2-8CCD-4B13-9AA7-955B3DB62063}"/>
                  </a:ext>
                </a:extLst>
              </p:cNvPr>
              <p:cNvSpPr>
                <a:spLocks noEditPoints="1"/>
              </p:cNvSpPr>
              <p:nvPr/>
            </p:nvSpPr>
            <p:spPr bwMode="auto">
              <a:xfrm>
                <a:off x="3079954" y="2255086"/>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1" name="Lock" title="Icon of a padlock">
              <a:extLst>
                <a:ext uri="{FF2B5EF4-FFF2-40B4-BE49-F238E27FC236}">
                  <a16:creationId xmlns:a16="http://schemas.microsoft.com/office/drawing/2014/main" id="{968EBE14-226A-4126-B757-190343E3A690}"/>
                </a:ext>
              </a:extLst>
            </p:cNvPr>
            <p:cNvSpPr>
              <a:spLocks noChangeAspect="1" noEditPoints="1"/>
            </p:cNvSpPr>
            <p:nvPr/>
          </p:nvSpPr>
          <p:spPr bwMode="auto">
            <a:xfrm>
              <a:off x="3243555" y="2362818"/>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41" name="Text Placeholder 3">
            <a:extLst>
              <a:ext uri="{FF2B5EF4-FFF2-40B4-BE49-F238E27FC236}">
                <a16:creationId xmlns:a16="http://schemas.microsoft.com/office/drawing/2014/main" id="{534253E0-C8EF-412B-A85E-6776C2364628}"/>
              </a:ext>
            </a:extLst>
          </p:cNvPr>
          <p:cNvSpPr>
            <a:spLocks noGrp="1"/>
          </p:cNvSpPr>
          <p:nvPr>
            <p:ph type="body" sz="quarter" idx="19"/>
          </p:nvPr>
        </p:nvSpPr>
        <p:spPr>
          <a:xfrm>
            <a:off x="4179982" y="3104192"/>
            <a:ext cx="7695070" cy="741783"/>
          </a:xfrm>
        </p:spPr>
        <p:txBody>
          <a:bodyPr/>
          <a:lstStyle/>
          <a:p>
            <a:pPr lvl="1"/>
            <a:r>
              <a:rPr lang="en-US" dirty="0"/>
              <a:t>Describe threat protection with Microsoft 365 Defender</a:t>
            </a:r>
          </a:p>
        </p:txBody>
      </p:sp>
      <p:sp>
        <p:nvSpPr>
          <p:cNvPr id="42" name="Text Placeholder 4">
            <a:extLst>
              <a:ext uri="{FF2B5EF4-FFF2-40B4-BE49-F238E27FC236}">
                <a16:creationId xmlns:a16="http://schemas.microsoft.com/office/drawing/2014/main" id="{D30CE5ED-C142-43BA-9718-94893BBF807F}"/>
              </a:ext>
            </a:extLst>
          </p:cNvPr>
          <p:cNvSpPr>
            <a:spLocks noGrp="1"/>
          </p:cNvSpPr>
          <p:nvPr>
            <p:ph type="body" sz="quarter" idx="21"/>
          </p:nvPr>
        </p:nvSpPr>
        <p:spPr>
          <a:xfrm>
            <a:off x="4179982" y="3969251"/>
            <a:ext cx="7695070" cy="741783"/>
          </a:xfrm>
        </p:spPr>
        <p:txBody>
          <a:bodyPr/>
          <a:lstStyle/>
          <a:p>
            <a:pPr lvl="1"/>
            <a:r>
              <a:rPr lang="en-US" dirty="0"/>
              <a:t>Describe security management capabilities of Microsoft 365</a:t>
            </a:r>
          </a:p>
        </p:txBody>
      </p:sp>
      <p:sp>
        <p:nvSpPr>
          <p:cNvPr id="43" name="Text Placeholder 6">
            <a:extLst>
              <a:ext uri="{FF2B5EF4-FFF2-40B4-BE49-F238E27FC236}">
                <a16:creationId xmlns:a16="http://schemas.microsoft.com/office/drawing/2014/main" id="{755C3FDF-9B7E-409C-99CD-37670A5F87B8}"/>
              </a:ext>
            </a:extLst>
          </p:cNvPr>
          <p:cNvSpPr>
            <a:spLocks noGrp="1"/>
          </p:cNvSpPr>
          <p:nvPr>
            <p:ph type="body" sz="quarter" idx="22"/>
          </p:nvPr>
        </p:nvSpPr>
        <p:spPr>
          <a:xfrm>
            <a:off x="4179982" y="4834308"/>
            <a:ext cx="7695070" cy="741783"/>
          </a:xfrm>
        </p:spPr>
        <p:txBody>
          <a:bodyPr/>
          <a:lstStyle/>
          <a:p>
            <a:pPr lvl="1"/>
            <a:r>
              <a:rPr lang="en-US" dirty="0"/>
              <a:t>Describe endpoint security with Microsoft Intune</a:t>
            </a:r>
          </a:p>
        </p:txBody>
      </p:sp>
      <p:grpSp>
        <p:nvGrpSpPr>
          <p:cNvPr id="44" name="Group 43">
            <a:extLst>
              <a:ext uri="{FF2B5EF4-FFF2-40B4-BE49-F238E27FC236}">
                <a16:creationId xmlns:a16="http://schemas.microsoft.com/office/drawing/2014/main" id="{432D1B85-D5C2-47C5-8E29-36AF0559FFA5}"/>
              </a:ext>
              <a:ext uri="{C183D7F6-B498-43B3-948B-1728B52AA6E4}">
                <adec:decorative xmlns:adec="http://schemas.microsoft.com/office/drawing/2017/decorative" val="1"/>
              </a:ext>
            </a:extLst>
          </p:cNvPr>
          <p:cNvGrpSpPr/>
          <p:nvPr/>
        </p:nvGrpSpPr>
        <p:grpSpPr>
          <a:xfrm>
            <a:off x="3133362" y="3986842"/>
            <a:ext cx="702132" cy="702232"/>
            <a:chOff x="3031668" y="3935251"/>
            <a:chExt cx="702132" cy="702232"/>
          </a:xfrm>
        </p:grpSpPr>
        <p:grpSp>
          <p:nvGrpSpPr>
            <p:cNvPr id="45" name="Group 44">
              <a:extLst>
                <a:ext uri="{FF2B5EF4-FFF2-40B4-BE49-F238E27FC236}">
                  <a16:creationId xmlns:a16="http://schemas.microsoft.com/office/drawing/2014/main" id="{ECFC573E-F9D0-4BBA-BF36-888FDF9140D4}"/>
                </a:ext>
              </a:extLst>
            </p:cNvPr>
            <p:cNvGrpSpPr/>
            <p:nvPr/>
          </p:nvGrpSpPr>
          <p:grpSpPr>
            <a:xfrm>
              <a:off x="3031668" y="3935251"/>
              <a:ext cx="702132" cy="702232"/>
              <a:chOff x="3031668" y="3935251"/>
              <a:chExt cx="702132" cy="702232"/>
            </a:xfrm>
          </p:grpSpPr>
          <p:sp>
            <p:nvSpPr>
              <p:cNvPr id="47" name="Freeform 5">
                <a:extLst>
                  <a:ext uri="{FF2B5EF4-FFF2-40B4-BE49-F238E27FC236}">
                    <a16:creationId xmlns:a16="http://schemas.microsoft.com/office/drawing/2014/main" id="{FD80D961-EF73-469B-BC23-0CCDE4910210}"/>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8" name="Freeform 6">
                <a:extLst>
                  <a:ext uri="{FF2B5EF4-FFF2-40B4-BE49-F238E27FC236}">
                    <a16:creationId xmlns:a16="http://schemas.microsoft.com/office/drawing/2014/main" id="{1A774152-00FD-4120-8645-2F98310B1781}"/>
                  </a:ext>
                </a:extLst>
              </p:cNvPr>
              <p:cNvSpPr>
                <a:spLocks noEditPoints="1"/>
              </p:cNvSpPr>
              <p:nvPr/>
            </p:nvSpPr>
            <p:spPr bwMode="auto">
              <a:xfrm>
                <a:off x="3079954" y="3984112"/>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6" name="key" title="Icon of a key">
              <a:extLst>
                <a:ext uri="{FF2B5EF4-FFF2-40B4-BE49-F238E27FC236}">
                  <a16:creationId xmlns:a16="http://schemas.microsoft.com/office/drawing/2014/main" id="{BA5B8A66-C850-4DEB-8FEC-8087E78EBB35}"/>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48">
            <a:extLst>
              <a:ext uri="{FF2B5EF4-FFF2-40B4-BE49-F238E27FC236}">
                <a16:creationId xmlns:a16="http://schemas.microsoft.com/office/drawing/2014/main" id="{6B47EBC2-C720-40A3-B2D5-B883D189FFE0}"/>
              </a:ext>
              <a:ext uri="{C183D7F6-B498-43B3-948B-1728B52AA6E4}">
                <adec:decorative xmlns:adec="http://schemas.microsoft.com/office/drawing/2017/decorative" val="1"/>
              </a:ext>
            </a:extLst>
          </p:cNvPr>
          <p:cNvGrpSpPr/>
          <p:nvPr/>
        </p:nvGrpSpPr>
        <p:grpSpPr>
          <a:xfrm>
            <a:off x="3133362" y="3122329"/>
            <a:ext cx="702132" cy="702232"/>
            <a:chOff x="3031668" y="3070738"/>
            <a:chExt cx="702132" cy="702232"/>
          </a:xfrm>
        </p:grpSpPr>
        <p:grpSp>
          <p:nvGrpSpPr>
            <p:cNvPr id="50" name="Group 49">
              <a:extLst>
                <a:ext uri="{FF2B5EF4-FFF2-40B4-BE49-F238E27FC236}">
                  <a16:creationId xmlns:a16="http://schemas.microsoft.com/office/drawing/2014/main" id="{04838F23-B89E-423B-AA30-521AF6365D16}"/>
                </a:ext>
              </a:extLst>
            </p:cNvPr>
            <p:cNvGrpSpPr/>
            <p:nvPr/>
          </p:nvGrpSpPr>
          <p:grpSpPr>
            <a:xfrm>
              <a:off x="3031668" y="3070738"/>
              <a:ext cx="702132" cy="702232"/>
              <a:chOff x="3031668" y="3070738"/>
              <a:chExt cx="702132" cy="702232"/>
            </a:xfrm>
          </p:grpSpPr>
          <p:sp>
            <p:nvSpPr>
              <p:cNvPr id="52" name="Freeform 5">
                <a:extLst>
                  <a:ext uri="{FF2B5EF4-FFF2-40B4-BE49-F238E27FC236}">
                    <a16:creationId xmlns:a16="http://schemas.microsoft.com/office/drawing/2014/main" id="{8874FF2E-932E-4461-96D1-B06BC3A8DF4E}"/>
                  </a:ext>
                </a:extLst>
              </p:cNvPr>
              <p:cNvSpPr>
                <a:spLocks/>
              </p:cNvSpPr>
              <p:nvPr/>
            </p:nvSpPr>
            <p:spPr bwMode="auto">
              <a:xfrm>
                <a:off x="3031668" y="307073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3" name="Freeform 6">
                <a:extLst>
                  <a:ext uri="{FF2B5EF4-FFF2-40B4-BE49-F238E27FC236}">
                    <a16:creationId xmlns:a16="http://schemas.microsoft.com/office/drawing/2014/main" id="{256C12FF-371C-40CF-9684-F512731E70DE}"/>
                  </a:ext>
                </a:extLst>
              </p:cNvPr>
              <p:cNvSpPr>
                <a:spLocks noEditPoints="1"/>
              </p:cNvSpPr>
              <p:nvPr/>
            </p:nvSpPr>
            <p:spPr bwMode="auto">
              <a:xfrm>
                <a:off x="3079954" y="3119599"/>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51" name="safe" title="Icon of a locked safe">
              <a:extLst>
                <a:ext uri="{FF2B5EF4-FFF2-40B4-BE49-F238E27FC236}">
                  <a16:creationId xmlns:a16="http://schemas.microsoft.com/office/drawing/2014/main" id="{D09C0852-6680-4888-9172-B18E98BD43E2}"/>
                </a:ext>
              </a:extLst>
            </p:cNvPr>
            <p:cNvSpPr>
              <a:spLocks noChangeAspect="1" noEditPoints="1"/>
            </p:cNvSpPr>
            <p:nvPr/>
          </p:nvSpPr>
          <p:spPr bwMode="auto">
            <a:xfrm>
              <a:off x="3235909" y="326623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4" name="Group 53">
            <a:extLst>
              <a:ext uri="{FF2B5EF4-FFF2-40B4-BE49-F238E27FC236}">
                <a16:creationId xmlns:a16="http://schemas.microsoft.com/office/drawing/2014/main" id="{248CDBB1-2537-4A8D-8F95-D8BA29F31D2F}"/>
              </a:ext>
              <a:ext uri="{C183D7F6-B498-43B3-948B-1728B52AA6E4}">
                <adec:decorative xmlns:adec="http://schemas.microsoft.com/office/drawing/2017/decorative" val="1"/>
              </a:ext>
            </a:extLst>
          </p:cNvPr>
          <p:cNvGrpSpPr/>
          <p:nvPr/>
        </p:nvGrpSpPr>
        <p:grpSpPr>
          <a:xfrm>
            <a:off x="3133362" y="4851355"/>
            <a:ext cx="702132" cy="702132"/>
            <a:chOff x="3031668" y="4799764"/>
            <a:chExt cx="702132" cy="702132"/>
          </a:xfrm>
        </p:grpSpPr>
        <p:grpSp>
          <p:nvGrpSpPr>
            <p:cNvPr id="55" name="Group 54">
              <a:extLst>
                <a:ext uri="{FF2B5EF4-FFF2-40B4-BE49-F238E27FC236}">
                  <a16:creationId xmlns:a16="http://schemas.microsoft.com/office/drawing/2014/main" id="{232AF319-C3B7-4D8F-8FD4-0999782969BC}"/>
                </a:ext>
              </a:extLst>
            </p:cNvPr>
            <p:cNvGrpSpPr/>
            <p:nvPr/>
          </p:nvGrpSpPr>
          <p:grpSpPr>
            <a:xfrm>
              <a:off x="3031668" y="4799764"/>
              <a:ext cx="702132" cy="702132"/>
              <a:chOff x="3031668" y="4799764"/>
              <a:chExt cx="702132" cy="702132"/>
            </a:xfrm>
          </p:grpSpPr>
          <p:sp>
            <p:nvSpPr>
              <p:cNvPr id="57" name="AutoShape 3">
                <a:extLst>
                  <a:ext uri="{FF2B5EF4-FFF2-40B4-BE49-F238E27FC236}">
                    <a16:creationId xmlns:a16="http://schemas.microsoft.com/office/drawing/2014/main" id="{27391E83-4615-45DB-A845-9B821B05CE01}"/>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8" name="Freeform 5">
                <a:extLst>
                  <a:ext uri="{FF2B5EF4-FFF2-40B4-BE49-F238E27FC236}">
                    <a16:creationId xmlns:a16="http://schemas.microsoft.com/office/drawing/2014/main" id="{0CE83767-E7C1-46D3-9F84-0F82F42DDA24}"/>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59" name="Freeform 6">
                <a:extLst>
                  <a:ext uri="{FF2B5EF4-FFF2-40B4-BE49-F238E27FC236}">
                    <a16:creationId xmlns:a16="http://schemas.microsoft.com/office/drawing/2014/main" id="{1C037AD0-E520-4290-962B-7DAA2C0A3611}"/>
                  </a:ext>
                </a:extLst>
              </p:cNvPr>
              <p:cNvSpPr>
                <a:spLocks noEditPoints="1"/>
              </p:cNvSpPr>
              <p:nvPr/>
            </p:nvSpPr>
            <p:spPr bwMode="auto">
              <a:xfrm>
                <a:off x="3087212" y="4854596"/>
                <a:ext cx="591044" cy="592469"/>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dirty="0"/>
              </a:p>
            </p:txBody>
          </p:sp>
        </p:grpSp>
        <p:sp>
          <p:nvSpPr>
            <p:cNvPr id="56" name="document_6" title="Icon of a document with a padlock in the lower right corner">
              <a:extLst>
                <a:ext uri="{FF2B5EF4-FFF2-40B4-BE49-F238E27FC236}">
                  <a16:creationId xmlns:a16="http://schemas.microsoft.com/office/drawing/2014/main" id="{230F949E-85E0-4448-89AF-AC415D493D39}"/>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dirty="0"/>
            </a:br>
            <a:r>
              <a:rPr lang="en-US" dirty="0"/>
              <a:t>Lesson 3: Describe security capabilities of Azure Sentinel</a:t>
            </a:r>
            <a:br>
              <a:rPr lang="en-US" dirty="0"/>
            </a:br>
            <a:endParaRPr lang="en-US" dirty="0"/>
          </a:p>
        </p:txBody>
      </p:sp>
      <p:sp>
        <p:nvSpPr>
          <p:cNvPr id="7" name="Lock" title="Icon of a padlock">
            <a:extLst>
              <a:ext uri="{FF2B5EF4-FFF2-40B4-BE49-F238E27FC236}">
                <a16:creationId xmlns:a16="http://schemas.microsoft.com/office/drawing/2014/main" id="{0B08E602-59AC-48CE-8DBC-AE7BE4D3D22B}"/>
              </a:ext>
            </a:extLst>
          </p:cNvPr>
          <p:cNvSpPr>
            <a:spLocks noChangeAspect="1" noEditPoints="1"/>
          </p:cNvSpPr>
          <p:nvPr/>
        </p:nvSpPr>
        <p:spPr bwMode="auto">
          <a:xfrm>
            <a:off x="10210800" y="2649622"/>
            <a:ext cx="1021442" cy="142761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14392247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3 Introduction</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1338013"/>
            <a:ext cx="11340811" cy="496594"/>
          </a:xfrm>
          <a:prstGeom prst="rect">
            <a:avLst/>
          </a:prstGeom>
        </p:spPr>
        <p:txBody>
          <a:bodyPr lIns="0" rIns="0">
            <a:normAutofit fontScale="92500" lnSpcReduction="10000"/>
          </a:bodyPr>
          <a:lstStyle/>
          <a:p>
            <a:pPr lvl="1"/>
            <a:r>
              <a:rPr lang="en-US" sz="2400" dirty="0"/>
              <a:t>After completing this module, you’ll be able to:</a:t>
            </a:r>
          </a:p>
        </p:txBody>
      </p:sp>
      <p:sp>
        <p:nvSpPr>
          <p:cNvPr id="7" name="Text Placeholder 2">
            <a:extLst>
              <a:ext uri="{FF2B5EF4-FFF2-40B4-BE49-F238E27FC236}">
                <a16:creationId xmlns:a16="http://schemas.microsoft.com/office/drawing/2014/main" id="{E78DABBA-8119-47EA-AC95-36C4CC3C1B20}"/>
              </a:ext>
            </a:extLst>
          </p:cNvPr>
          <p:cNvSpPr txBox="1">
            <a:spLocks/>
          </p:cNvSpPr>
          <p:nvPr/>
        </p:nvSpPr>
        <p:spPr>
          <a:xfrm>
            <a:off x="432089"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dirty="0"/>
          </a:p>
          <a:p>
            <a:pPr algn="ctr">
              <a:spcBef>
                <a:spcPts val="0"/>
              </a:spcBef>
              <a:spcAft>
                <a:spcPts val="0"/>
              </a:spcAft>
            </a:pPr>
            <a:r>
              <a:rPr lang="en-US" dirty="0"/>
              <a:t>Describe </a:t>
            </a:r>
          </a:p>
          <a:p>
            <a:pPr algn="ctr">
              <a:spcBef>
                <a:spcPts val="0"/>
              </a:spcBef>
              <a:spcAft>
                <a:spcPts val="0"/>
              </a:spcAft>
            </a:pPr>
            <a:r>
              <a:rPr lang="en-US" dirty="0"/>
              <a:t>the security concepts for SIEM, SOAR, and XDR.</a:t>
            </a:r>
            <a:endParaRPr lang="en-US" sz="2200" dirty="0"/>
          </a:p>
        </p:txBody>
      </p:sp>
      <p:sp>
        <p:nvSpPr>
          <p:cNvPr id="5" name="Text Placeholder 2">
            <a:extLst>
              <a:ext uri="{FF2B5EF4-FFF2-40B4-BE49-F238E27FC236}">
                <a16:creationId xmlns:a16="http://schemas.microsoft.com/office/drawing/2014/main" id="{C3F0F8D2-AAFB-4ED2-9804-166FBB1F3222}"/>
              </a:ext>
            </a:extLst>
          </p:cNvPr>
          <p:cNvSpPr txBox="1">
            <a:spLocks/>
          </p:cNvSpPr>
          <p:nvPr/>
        </p:nvSpPr>
        <p:spPr>
          <a:xfrm>
            <a:off x="4369674"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sz="2200" dirty="0"/>
          </a:p>
          <a:p>
            <a:pPr algn="ctr">
              <a:spcBef>
                <a:spcPts val="0"/>
              </a:spcBef>
              <a:spcAft>
                <a:spcPts val="0"/>
              </a:spcAft>
            </a:pPr>
            <a:r>
              <a:rPr lang="en-US" sz="2200" dirty="0"/>
              <a:t>Describe </a:t>
            </a:r>
          </a:p>
          <a:p>
            <a:pPr algn="ctr">
              <a:spcBef>
                <a:spcPts val="0"/>
              </a:spcBef>
              <a:spcAft>
                <a:spcPts val="0"/>
              </a:spcAft>
            </a:pPr>
            <a:r>
              <a:rPr lang="en-US" sz="2200" dirty="0"/>
              <a:t>how Azure Sentinel provides integrated threat protection.</a:t>
            </a:r>
          </a:p>
        </p:txBody>
      </p:sp>
      <p:sp>
        <p:nvSpPr>
          <p:cNvPr id="6" name="Text Placeholder 3">
            <a:extLst>
              <a:ext uri="{FF2B5EF4-FFF2-40B4-BE49-F238E27FC236}">
                <a16:creationId xmlns:a16="http://schemas.microsoft.com/office/drawing/2014/main" id="{E5F7E518-2D16-4E67-B59F-A382CEA3F4A2}"/>
              </a:ext>
            </a:extLst>
          </p:cNvPr>
          <p:cNvSpPr txBox="1">
            <a:spLocks/>
          </p:cNvSpPr>
          <p:nvPr/>
        </p:nvSpPr>
        <p:spPr>
          <a:xfrm>
            <a:off x="8320705"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sz="2200" dirty="0"/>
          </a:p>
          <a:p>
            <a:pPr algn="ctr">
              <a:spcBef>
                <a:spcPts val="0"/>
              </a:spcBef>
              <a:spcAft>
                <a:spcPts val="0"/>
              </a:spcAft>
            </a:pPr>
            <a:r>
              <a:rPr lang="en-US" sz="2200" dirty="0"/>
              <a:t>Describe </a:t>
            </a:r>
          </a:p>
          <a:p>
            <a:pPr algn="ctr">
              <a:spcBef>
                <a:spcPts val="0"/>
              </a:spcBef>
              <a:spcAft>
                <a:spcPts val="0"/>
              </a:spcAft>
            </a:pPr>
            <a:r>
              <a:rPr lang="en-US" sz="2200" dirty="0"/>
              <a:t>the capabilities of Azure Sentinel.</a:t>
            </a:r>
          </a:p>
        </p:txBody>
      </p:sp>
      <p:grpSp>
        <p:nvGrpSpPr>
          <p:cNvPr id="22" name="组合 21">
            <a:extLst>
              <a:ext uri="{FF2B5EF4-FFF2-40B4-BE49-F238E27FC236}">
                <a16:creationId xmlns:a16="http://schemas.microsoft.com/office/drawing/2014/main" id="{973ED89E-E9EC-48A8-AD8A-23F08F4F19E7}"/>
              </a:ext>
              <a:ext uri="{C183D7F6-B498-43B3-948B-1728B52AA6E4}">
                <adec:decorative xmlns:adec="http://schemas.microsoft.com/office/drawing/2017/decorative" val="1"/>
              </a:ext>
            </a:extLst>
          </p:cNvPr>
          <p:cNvGrpSpPr/>
          <p:nvPr/>
        </p:nvGrpSpPr>
        <p:grpSpPr>
          <a:xfrm>
            <a:off x="1605716" y="1969689"/>
            <a:ext cx="1085972" cy="1086125"/>
            <a:chOff x="1605716" y="1969689"/>
            <a:chExt cx="1085972" cy="1086125"/>
          </a:xfrm>
        </p:grpSpPr>
        <p:grpSp>
          <p:nvGrpSpPr>
            <p:cNvPr id="23" name="Group 20">
              <a:extLst>
                <a:ext uri="{FF2B5EF4-FFF2-40B4-BE49-F238E27FC236}">
                  <a16:creationId xmlns:a16="http://schemas.microsoft.com/office/drawing/2014/main" id="{AC1EB6F9-04A7-4F43-B6AD-5971AFA11CCD}"/>
                </a:ext>
              </a:extLst>
            </p:cNvPr>
            <p:cNvGrpSpPr/>
            <p:nvPr/>
          </p:nvGrpSpPr>
          <p:grpSpPr>
            <a:xfrm>
              <a:off x="1605716" y="1969689"/>
              <a:ext cx="1085972" cy="1086125"/>
              <a:chOff x="1077158" y="1999707"/>
              <a:chExt cx="821786" cy="821902"/>
            </a:xfrm>
          </p:grpSpPr>
          <p:sp>
            <p:nvSpPr>
              <p:cNvPr id="25" name="Freeform 5">
                <a:extLst>
                  <a:ext uri="{FF2B5EF4-FFF2-40B4-BE49-F238E27FC236}">
                    <a16:creationId xmlns:a16="http://schemas.microsoft.com/office/drawing/2014/main" id="{5A400A30-E015-40EE-9DDD-E02E2E68A6CC}"/>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6" name="Freeform 6">
                <a:extLst>
                  <a:ext uri="{FF2B5EF4-FFF2-40B4-BE49-F238E27FC236}">
                    <a16:creationId xmlns:a16="http://schemas.microsoft.com/office/drawing/2014/main" id="{D02997ED-D0A5-417A-B2DF-9D2404BBFEF2}"/>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4" name="Shield_EA18" title="Icon of a shield">
              <a:extLst>
                <a:ext uri="{FF2B5EF4-FFF2-40B4-BE49-F238E27FC236}">
                  <a16:creationId xmlns:a16="http://schemas.microsoft.com/office/drawing/2014/main" id="{8662C786-DD4D-45EC-B75E-9B87B1359624}"/>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37" name="组合 36">
            <a:extLst>
              <a:ext uri="{FF2B5EF4-FFF2-40B4-BE49-F238E27FC236}">
                <a16:creationId xmlns:a16="http://schemas.microsoft.com/office/drawing/2014/main" id="{ABDD84BD-A290-441D-B300-FA58EA7FC625}"/>
              </a:ext>
              <a:ext uri="{C183D7F6-B498-43B3-948B-1728B52AA6E4}">
                <adec:decorative xmlns:adec="http://schemas.microsoft.com/office/drawing/2017/decorative" val="1"/>
              </a:ext>
            </a:extLst>
          </p:cNvPr>
          <p:cNvGrpSpPr/>
          <p:nvPr/>
        </p:nvGrpSpPr>
        <p:grpSpPr>
          <a:xfrm>
            <a:off x="5553014" y="1969689"/>
            <a:ext cx="1085972" cy="1086125"/>
            <a:chOff x="1605716" y="1969689"/>
            <a:chExt cx="1085972" cy="1086125"/>
          </a:xfrm>
        </p:grpSpPr>
        <p:grpSp>
          <p:nvGrpSpPr>
            <p:cNvPr id="38" name="Group 20">
              <a:extLst>
                <a:ext uri="{FF2B5EF4-FFF2-40B4-BE49-F238E27FC236}">
                  <a16:creationId xmlns:a16="http://schemas.microsoft.com/office/drawing/2014/main" id="{FAFEECF7-A2F8-4E43-88BD-9284B00D1D65}"/>
                </a:ext>
              </a:extLst>
            </p:cNvPr>
            <p:cNvGrpSpPr/>
            <p:nvPr/>
          </p:nvGrpSpPr>
          <p:grpSpPr>
            <a:xfrm>
              <a:off x="1605716" y="1969689"/>
              <a:ext cx="1085972" cy="1086125"/>
              <a:chOff x="1077158" y="1999707"/>
              <a:chExt cx="821786" cy="821902"/>
            </a:xfrm>
          </p:grpSpPr>
          <p:sp>
            <p:nvSpPr>
              <p:cNvPr id="40" name="Freeform 5">
                <a:extLst>
                  <a:ext uri="{FF2B5EF4-FFF2-40B4-BE49-F238E27FC236}">
                    <a16:creationId xmlns:a16="http://schemas.microsoft.com/office/drawing/2014/main" id="{CF3A5C15-3608-4204-9245-21D7D18B7B8D}"/>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1" name="Freeform 6">
                <a:extLst>
                  <a:ext uri="{FF2B5EF4-FFF2-40B4-BE49-F238E27FC236}">
                    <a16:creationId xmlns:a16="http://schemas.microsoft.com/office/drawing/2014/main" id="{5DEBB071-967C-4AF5-BD53-64569B4B3669}"/>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9" name="Shield_EA18" title="Icon of a shield">
              <a:extLst>
                <a:ext uri="{FF2B5EF4-FFF2-40B4-BE49-F238E27FC236}">
                  <a16:creationId xmlns:a16="http://schemas.microsoft.com/office/drawing/2014/main" id="{30CB245A-7664-45B2-97EE-8D31346A1A17}"/>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2" name="组合 41">
            <a:extLst>
              <a:ext uri="{FF2B5EF4-FFF2-40B4-BE49-F238E27FC236}">
                <a16:creationId xmlns:a16="http://schemas.microsoft.com/office/drawing/2014/main" id="{ADFCE00E-03E2-4884-B803-58C6F39A891A}"/>
              </a:ext>
              <a:ext uri="{C183D7F6-B498-43B3-948B-1728B52AA6E4}">
                <adec:decorative xmlns:adec="http://schemas.microsoft.com/office/drawing/2017/decorative" val="1"/>
              </a:ext>
            </a:extLst>
          </p:cNvPr>
          <p:cNvGrpSpPr/>
          <p:nvPr/>
        </p:nvGrpSpPr>
        <p:grpSpPr>
          <a:xfrm>
            <a:off x="9497322" y="1969689"/>
            <a:ext cx="1085972" cy="1086125"/>
            <a:chOff x="1605716" y="1969689"/>
            <a:chExt cx="1085972" cy="1086125"/>
          </a:xfrm>
        </p:grpSpPr>
        <p:grpSp>
          <p:nvGrpSpPr>
            <p:cNvPr id="43" name="Group 20">
              <a:extLst>
                <a:ext uri="{FF2B5EF4-FFF2-40B4-BE49-F238E27FC236}">
                  <a16:creationId xmlns:a16="http://schemas.microsoft.com/office/drawing/2014/main" id="{C78F451B-CD7B-4952-8EEA-62A082BFA664}"/>
                </a:ext>
              </a:extLst>
            </p:cNvPr>
            <p:cNvGrpSpPr/>
            <p:nvPr/>
          </p:nvGrpSpPr>
          <p:grpSpPr>
            <a:xfrm>
              <a:off x="1605716" y="1969689"/>
              <a:ext cx="1085972" cy="1086125"/>
              <a:chOff x="1077158" y="1999707"/>
              <a:chExt cx="821786" cy="821902"/>
            </a:xfrm>
          </p:grpSpPr>
          <p:sp>
            <p:nvSpPr>
              <p:cNvPr id="45" name="Freeform 5">
                <a:extLst>
                  <a:ext uri="{FF2B5EF4-FFF2-40B4-BE49-F238E27FC236}">
                    <a16:creationId xmlns:a16="http://schemas.microsoft.com/office/drawing/2014/main" id="{7F76FAE6-F5D5-42C6-B0BD-7A254CE61200}"/>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6" name="Freeform 6">
                <a:extLst>
                  <a:ext uri="{FF2B5EF4-FFF2-40B4-BE49-F238E27FC236}">
                    <a16:creationId xmlns:a16="http://schemas.microsoft.com/office/drawing/2014/main" id="{F4241101-E71F-4A80-BC1A-DE828A3EF88E}"/>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4" name="Shield_EA18" title="Icon of a shield">
              <a:extLst>
                <a:ext uri="{FF2B5EF4-FFF2-40B4-BE49-F238E27FC236}">
                  <a16:creationId xmlns:a16="http://schemas.microsoft.com/office/drawing/2014/main" id="{12DE3A2B-8BC8-4A8F-9F32-B5D69300CDC4}"/>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751544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SIEM, SOAR, and XDR</a:t>
            </a:r>
          </a:p>
        </p:txBody>
      </p:sp>
      <p:grpSp>
        <p:nvGrpSpPr>
          <p:cNvPr id="23" name="Group 20">
            <a:extLst>
              <a:ext uri="{FF2B5EF4-FFF2-40B4-BE49-F238E27FC236}">
                <a16:creationId xmlns:a16="http://schemas.microsoft.com/office/drawing/2014/main" id="{AEA94441-D4A6-4CF7-9E83-AF72FC7B0639}"/>
              </a:ext>
              <a:ext uri="{C183D7F6-B498-43B3-948B-1728B52AA6E4}">
                <adec:decorative xmlns:adec="http://schemas.microsoft.com/office/drawing/2017/decorative" val="1"/>
              </a:ext>
            </a:extLst>
          </p:cNvPr>
          <p:cNvGrpSpPr/>
          <p:nvPr/>
        </p:nvGrpSpPr>
        <p:grpSpPr>
          <a:xfrm>
            <a:off x="1528045" y="1464139"/>
            <a:ext cx="1307452" cy="1307637"/>
            <a:chOff x="1077158" y="1999707"/>
            <a:chExt cx="821786" cy="821902"/>
          </a:xfrm>
        </p:grpSpPr>
        <p:sp>
          <p:nvSpPr>
            <p:cNvPr id="25" name="Freeform 5">
              <a:extLst>
                <a:ext uri="{FF2B5EF4-FFF2-40B4-BE49-F238E27FC236}">
                  <a16:creationId xmlns:a16="http://schemas.microsoft.com/office/drawing/2014/main" id="{6B6FD9DA-1808-4FB6-BB1F-21F0F91B8101}"/>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6">
              <a:extLst>
                <a:ext uri="{FF2B5EF4-FFF2-40B4-BE49-F238E27FC236}">
                  <a16:creationId xmlns:a16="http://schemas.microsoft.com/office/drawing/2014/main" id="{2AFAAF4D-8FAB-4D41-8EA7-B333374A067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7" name="Content Placeholder 2">
            <a:extLst>
              <a:ext uri="{FF2B5EF4-FFF2-40B4-BE49-F238E27FC236}">
                <a16:creationId xmlns:a16="http://schemas.microsoft.com/office/drawing/2014/main" id="{E191C07E-785B-475C-BA1F-8E0B58B88967}"/>
              </a:ext>
            </a:extLst>
          </p:cNvPr>
          <p:cNvSpPr txBox="1">
            <a:spLocks/>
          </p:cNvSpPr>
          <p:nvPr/>
        </p:nvSpPr>
        <p:spPr>
          <a:xfrm>
            <a:off x="1220298" y="1878075"/>
            <a:ext cx="1922947" cy="492443"/>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SIEM</a:t>
            </a:r>
          </a:p>
        </p:txBody>
      </p:sp>
      <p:sp>
        <p:nvSpPr>
          <p:cNvPr id="70" name="Content Placeholder 2">
            <a:extLst>
              <a:ext uri="{FF2B5EF4-FFF2-40B4-BE49-F238E27FC236}">
                <a16:creationId xmlns:a16="http://schemas.microsoft.com/office/drawing/2014/main" id="{03CC51CB-607C-4711-8777-4D9C08114E09}"/>
              </a:ext>
            </a:extLst>
          </p:cNvPr>
          <p:cNvSpPr txBox="1">
            <a:spLocks/>
          </p:cNvSpPr>
          <p:nvPr/>
        </p:nvSpPr>
        <p:spPr>
          <a:xfrm>
            <a:off x="601981" y="2891740"/>
            <a:ext cx="3258819" cy="2615648"/>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2000" dirty="0">
                <a:latin typeface="Segoe UI Semibold"/>
              </a:rPr>
              <a:t>What is security incident and event management?</a:t>
            </a:r>
          </a:p>
          <a:p>
            <a:pPr>
              <a:defRPr/>
            </a:pPr>
            <a:r>
              <a:rPr lang="en-US" altLang="zh-CN" sz="1600" b="0" i="0" dirty="0">
                <a:solidFill>
                  <a:srgbClr val="171717"/>
                </a:solidFill>
                <a:effectLst/>
                <a:latin typeface="Segoe UI" panose="020B0502040204020203" pitchFamily="34" charset="0"/>
              </a:rPr>
              <a:t>A SIEM system is a tool that an organization uses to collect data from across the whole estate, including infrastructure, software, and resources. It does analysis, looks for correlations or anomalies, and generates alerts and incidents.</a:t>
            </a:r>
          </a:p>
        </p:txBody>
      </p:sp>
      <p:grpSp>
        <p:nvGrpSpPr>
          <p:cNvPr id="35" name="Group 20">
            <a:extLst>
              <a:ext uri="{FF2B5EF4-FFF2-40B4-BE49-F238E27FC236}">
                <a16:creationId xmlns:a16="http://schemas.microsoft.com/office/drawing/2014/main" id="{B5FDB653-622B-4D5E-9104-E0FD8B568169}"/>
              </a:ext>
              <a:ext uri="{C183D7F6-B498-43B3-948B-1728B52AA6E4}">
                <adec:decorative xmlns:adec="http://schemas.microsoft.com/office/drawing/2017/decorative" val="1"/>
              </a:ext>
            </a:extLst>
          </p:cNvPr>
          <p:cNvGrpSpPr/>
          <p:nvPr/>
        </p:nvGrpSpPr>
        <p:grpSpPr>
          <a:xfrm>
            <a:off x="5442274" y="1464139"/>
            <a:ext cx="1307452" cy="1307637"/>
            <a:chOff x="1077158" y="1999707"/>
            <a:chExt cx="821786" cy="821902"/>
          </a:xfrm>
        </p:grpSpPr>
        <p:sp>
          <p:nvSpPr>
            <p:cNvPr id="36" name="Freeform 5">
              <a:extLst>
                <a:ext uri="{FF2B5EF4-FFF2-40B4-BE49-F238E27FC236}">
                  <a16:creationId xmlns:a16="http://schemas.microsoft.com/office/drawing/2014/main" id="{B61971D0-5266-46A1-8AB1-655F2A1552E8}"/>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7" name="Freeform 6">
              <a:extLst>
                <a:ext uri="{FF2B5EF4-FFF2-40B4-BE49-F238E27FC236}">
                  <a16:creationId xmlns:a16="http://schemas.microsoft.com/office/drawing/2014/main" id="{A3C5C00B-1649-488B-BB99-5759732E2BA3}"/>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8" name="Content Placeholder 2">
            <a:extLst>
              <a:ext uri="{FF2B5EF4-FFF2-40B4-BE49-F238E27FC236}">
                <a16:creationId xmlns:a16="http://schemas.microsoft.com/office/drawing/2014/main" id="{908F1159-E02C-4CD5-AB1B-261DDDF64935}"/>
              </a:ext>
            </a:extLst>
          </p:cNvPr>
          <p:cNvSpPr txBox="1">
            <a:spLocks/>
          </p:cNvSpPr>
          <p:nvPr/>
        </p:nvSpPr>
        <p:spPr>
          <a:xfrm>
            <a:off x="5134527" y="1878075"/>
            <a:ext cx="1922947" cy="492443"/>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SOAR</a:t>
            </a:r>
          </a:p>
        </p:txBody>
      </p:sp>
      <p:sp>
        <p:nvSpPr>
          <p:cNvPr id="43" name="Content Placeholder 2">
            <a:extLst>
              <a:ext uri="{FF2B5EF4-FFF2-40B4-BE49-F238E27FC236}">
                <a16:creationId xmlns:a16="http://schemas.microsoft.com/office/drawing/2014/main" id="{39D7EB72-1FD7-435F-B6B8-9315BD720CF3}"/>
              </a:ext>
            </a:extLst>
          </p:cNvPr>
          <p:cNvSpPr txBox="1">
            <a:spLocks/>
          </p:cNvSpPr>
          <p:nvPr/>
        </p:nvSpPr>
        <p:spPr>
          <a:xfrm>
            <a:off x="4537389" y="2891740"/>
            <a:ext cx="3258819" cy="2615648"/>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2000" dirty="0">
                <a:latin typeface="Segoe UI Semibold"/>
              </a:rPr>
              <a:t>What is security orchestration automated response?</a:t>
            </a:r>
          </a:p>
          <a:p>
            <a:pPr>
              <a:defRPr/>
            </a:pPr>
            <a:r>
              <a:rPr lang="en-US" altLang="zh-CN" sz="1600" b="0" i="0" dirty="0">
                <a:solidFill>
                  <a:srgbClr val="171717"/>
                </a:solidFill>
                <a:effectLst/>
                <a:latin typeface="Segoe UI" panose="020B0502040204020203" pitchFamily="34" charset="0"/>
              </a:rPr>
              <a:t>A SOAR system takes alerts from many sources, such as a SIEM system. The SOAR system then triggers action-driven automated workflows and processes to run security tasks that mitigate the issue.</a:t>
            </a:r>
          </a:p>
        </p:txBody>
      </p:sp>
      <p:grpSp>
        <p:nvGrpSpPr>
          <p:cNvPr id="39" name="Group 20">
            <a:extLst>
              <a:ext uri="{FF2B5EF4-FFF2-40B4-BE49-F238E27FC236}">
                <a16:creationId xmlns:a16="http://schemas.microsoft.com/office/drawing/2014/main" id="{1A553CCD-5DEB-4C5B-8D21-63D4CECAE2B1}"/>
              </a:ext>
              <a:ext uri="{C183D7F6-B498-43B3-948B-1728B52AA6E4}">
                <adec:decorative xmlns:adec="http://schemas.microsoft.com/office/drawing/2017/decorative" val="1"/>
              </a:ext>
            </a:extLst>
          </p:cNvPr>
          <p:cNvGrpSpPr/>
          <p:nvPr/>
        </p:nvGrpSpPr>
        <p:grpSpPr>
          <a:xfrm>
            <a:off x="9048755" y="1464139"/>
            <a:ext cx="1307452" cy="1307637"/>
            <a:chOff x="1077158" y="1999707"/>
            <a:chExt cx="821786" cy="821902"/>
          </a:xfrm>
        </p:grpSpPr>
        <p:sp>
          <p:nvSpPr>
            <p:cNvPr id="40" name="Freeform 5">
              <a:extLst>
                <a:ext uri="{FF2B5EF4-FFF2-40B4-BE49-F238E27FC236}">
                  <a16:creationId xmlns:a16="http://schemas.microsoft.com/office/drawing/2014/main" id="{F0C1E039-0B7F-4308-A819-D6FA53A75290}"/>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1" name="Freeform 6">
              <a:extLst>
                <a:ext uri="{FF2B5EF4-FFF2-40B4-BE49-F238E27FC236}">
                  <a16:creationId xmlns:a16="http://schemas.microsoft.com/office/drawing/2014/main" id="{9F62C853-D6F9-47A1-A425-83017AB03CEE}"/>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2" name="Content Placeholder 2">
            <a:extLst>
              <a:ext uri="{FF2B5EF4-FFF2-40B4-BE49-F238E27FC236}">
                <a16:creationId xmlns:a16="http://schemas.microsoft.com/office/drawing/2014/main" id="{4B9E9435-98FB-43CB-8650-075B48853E03}"/>
              </a:ext>
            </a:extLst>
          </p:cNvPr>
          <p:cNvSpPr txBox="1">
            <a:spLocks/>
          </p:cNvSpPr>
          <p:nvPr/>
        </p:nvSpPr>
        <p:spPr>
          <a:xfrm>
            <a:off x="8741008" y="1878075"/>
            <a:ext cx="1922947" cy="492443"/>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XDR</a:t>
            </a:r>
          </a:p>
        </p:txBody>
      </p:sp>
      <p:sp>
        <p:nvSpPr>
          <p:cNvPr id="44" name="Content Placeholder 2">
            <a:extLst>
              <a:ext uri="{FF2B5EF4-FFF2-40B4-BE49-F238E27FC236}">
                <a16:creationId xmlns:a16="http://schemas.microsoft.com/office/drawing/2014/main" id="{BB213106-6512-4001-AA67-4048A2847F01}"/>
              </a:ext>
            </a:extLst>
          </p:cNvPr>
          <p:cNvSpPr txBox="1">
            <a:spLocks/>
          </p:cNvSpPr>
          <p:nvPr/>
        </p:nvSpPr>
        <p:spPr>
          <a:xfrm>
            <a:off x="8472797" y="2891740"/>
            <a:ext cx="3258819" cy="2615648"/>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2000" dirty="0">
                <a:latin typeface="Segoe UI Semibold"/>
              </a:rPr>
              <a:t>What is extended detection and response?</a:t>
            </a:r>
          </a:p>
          <a:p>
            <a:pPr>
              <a:defRPr/>
            </a:pPr>
            <a:r>
              <a:rPr lang="en-US" altLang="zh-CN" sz="1600" b="0" i="0" dirty="0">
                <a:solidFill>
                  <a:srgbClr val="171717"/>
                </a:solidFill>
                <a:effectLst/>
                <a:latin typeface="Segoe UI" panose="020B0502040204020203" pitchFamily="34" charset="0"/>
              </a:rPr>
              <a:t>An XDR system is designed to deliver intelligent, automated, and integrated security across an organization’s domain. It helps prevent, detect, and respond to threats across identities, endpoints, applications, email, IoT, infrastructure, and cloud platforms.</a:t>
            </a:r>
          </a:p>
        </p:txBody>
      </p:sp>
      <p:cxnSp>
        <p:nvCxnSpPr>
          <p:cNvPr id="2" name="Straight Connector 16">
            <a:extLst>
              <a:ext uri="{FF2B5EF4-FFF2-40B4-BE49-F238E27FC236}">
                <a16:creationId xmlns:a16="http://schemas.microsoft.com/office/drawing/2014/main" id="{B3EEE701-58BC-4C79-9654-3E5D24369FE6}"/>
              </a:ext>
              <a:ext uri="{C183D7F6-B498-43B3-948B-1728B52AA6E4}">
                <adec:decorative xmlns:adec="http://schemas.microsoft.com/office/drawing/2017/decorative" val="1"/>
              </a:ext>
            </a:extLst>
          </p:cNvPr>
          <p:cNvCxnSpPr>
            <a:cxnSpLocks/>
          </p:cNvCxnSpPr>
          <p:nvPr/>
        </p:nvCxnSpPr>
        <p:spPr>
          <a:xfrm>
            <a:off x="4194496" y="3006185"/>
            <a:ext cx="0" cy="229733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6">
            <a:extLst>
              <a:ext uri="{FF2B5EF4-FFF2-40B4-BE49-F238E27FC236}">
                <a16:creationId xmlns:a16="http://schemas.microsoft.com/office/drawing/2014/main" id="{65F0B2E5-CB20-467E-AA2D-6187FF981519}"/>
              </a:ext>
              <a:ext uri="{C183D7F6-B498-43B3-948B-1728B52AA6E4}">
                <adec:decorative xmlns:adec="http://schemas.microsoft.com/office/drawing/2017/decorative" val="1"/>
              </a:ext>
            </a:extLst>
          </p:cNvPr>
          <p:cNvCxnSpPr>
            <a:cxnSpLocks/>
          </p:cNvCxnSpPr>
          <p:nvPr/>
        </p:nvCxnSpPr>
        <p:spPr>
          <a:xfrm>
            <a:off x="8167056" y="3006185"/>
            <a:ext cx="0" cy="229733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7674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F90A-7AE4-4EC2-9EEE-0DB086FCDD30}"/>
              </a:ext>
            </a:extLst>
          </p:cNvPr>
          <p:cNvSpPr>
            <a:spLocks noGrp="1"/>
          </p:cNvSpPr>
          <p:nvPr>
            <p:ph type="title"/>
          </p:nvPr>
        </p:nvSpPr>
        <p:spPr/>
        <p:txBody>
          <a:bodyPr/>
          <a:lstStyle/>
          <a:p>
            <a:r>
              <a:rPr lang="en-US" dirty="0"/>
              <a:t>Sentinel provides integrated threat protection </a:t>
            </a:r>
            <a:r>
              <a:rPr lang="en-US" sz="1800" dirty="0"/>
              <a:t>(Slide 1)</a:t>
            </a:r>
          </a:p>
        </p:txBody>
      </p:sp>
      <p:sp>
        <p:nvSpPr>
          <p:cNvPr id="3" name="Text Placeholder 2">
            <a:extLst>
              <a:ext uri="{FF2B5EF4-FFF2-40B4-BE49-F238E27FC236}">
                <a16:creationId xmlns:a16="http://schemas.microsoft.com/office/drawing/2014/main" id="{D0C3B236-6FD9-46FE-8A2D-82FB9C44FB20}"/>
              </a:ext>
            </a:extLst>
          </p:cNvPr>
          <p:cNvSpPr>
            <a:spLocks noGrp="1"/>
          </p:cNvSpPr>
          <p:nvPr>
            <p:ph type="body" sz="quarter" idx="42"/>
          </p:nvPr>
        </p:nvSpPr>
        <p:spPr>
          <a:xfrm>
            <a:off x="418643" y="1456897"/>
            <a:ext cx="6825189" cy="4067603"/>
          </a:xfrm>
        </p:spPr>
        <p:txBody>
          <a:bodyPr/>
          <a:lstStyle/>
          <a:p>
            <a:pPr algn="l">
              <a:spcAft>
                <a:spcPts val="2400"/>
              </a:spcAft>
            </a:pPr>
            <a:r>
              <a:rPr lang="en-US" b="1" i="0" dirty="0">
                <a:solidFill>
                  <a:srgbClr val="171717"/>
                </a:solidFill>
                <a:effectLst/>
                <a:latin typeface="Segoe UI" panose="020B0502040204020203" pitchFamily="34" charset="0"/>
              </a:rPr>
              <a:t>Collect</a:t>
            </a:r>
            <a:r>
              <a:rPr lang="en-US" b="0" i="0" dirty="0">
                <a:solidFill>
                  <a:srgbClr val="171717"/>
                </a:solidFill>
                <a:effectLst/>
                <a:latin typeface="Segoe UI" panose="020B0502040204020203" pitchFamily="34" charset="0"/>
              </a:rPr>
              <a:t> data at cloud scale across all users, devices, applications, and infrastructure, both on-premises and in multiple clouds.</a:t>
            </a:r>
          </a:p>
          <a:p>
            <a:pPr algn="l">
              <a:spcAft>
                <a:spcPts val="2400"/>
              </a:spcAft>
            </a:pPr>
            <a:r>
              <a:rPr lang="en-US" b="1" i="0" dirty="0">
                <a:solidFill>
                  <a:srgbClr val="171717"/>
                </a:solidFill>
                <a:effectLst/>
                <a:latin typeface="Segoe UI" panose="020B0502040204020203" pitchFamily="34" charset="0"/>
              </a:rPr>
              <a:t>Detect</a:t>
            </a:r>
            <a:r>
              <a:rPr lang="en-US" b="0" i="0" dirty="0">
                <a:solidFill>
                  <a:srgbClr val="171717"/>
                </a:solidFill>
                <a:effectLst/>
                <a:latin typeface="Segoe UI" panose="020B0502040204020203" pitchFamily="34" charset="0"/>
              </a:rPr>
              <a:t> previously uncovered threats and minimize false positives using analytics and unparalleled threat intelligence.</a:t>
            </a:r>
          </a:p>
          <a:p>
            <a:pPr algn="l">
              <a:spcAft>
                <a:spcPts val="2400"/>
              </a:spcAft>
            </a:pPr>
            <a:r>
              <a:rPr lang="en-US" b="1" i="0" dirty="0">
                <a:solidFill>
                  <a:srgbClr val="171717"/>
                </a:solidFill>
                <a:effectLst/>
                <a:latin typeface="Segoe UI" panose="020B0502040204020203" pitchFamily="34" charset="0"/>
              </a:rPr>
              <a:t>Investigate</a:t>
            </a:r>
            <a:r>
              <a:rPr lang="en-US" b="0" i="0" dirty="0">
                <a:solidFill>
                  <a:srgbClr val="171717"/>
                </a:solidFill>
                <a:effectLst/>
                <a:latin typeface="Segoe UI" panose="020B0502040204020203" pitchFamily="34" charset="0"/>
              </a:rPr>
              <a:t> threats with AI and hunt suspicious activities at scale, tapping into decades of cybersecurity work at Microsoft.</a:t>
            </a:r>
          </a:p>
          <a:p>
            <a:pPr algn="l">
              <a:spcAft>
                <a:spcPts val="2400"/>
              </a:spcAft>
            </a:pPr>
            <a:r>
              <a:rPr lang="en-US" b="1" i="0" dirty="0">
                <a:solidFill>
                  <a:srgbClr val="171717"/>
                </a:solidFill>
                <a:effectLst/>
                <a:latin typeface="Segoe UI" panose="020B0502040204020203" pitchFamily="34" charset="0"/>
              </a:rPr>
              <a:t>Respond</a:t>
            </a:r>
            <a:r>
              <a:rPr lang="en-US" b="0" i="0" dirty="0">
                <a:solidFill>
                  <a:srgbClr val="171717"/>
                </a:solidFill>
                <a:effectLst/>
                <a:latin typeface="Segoe UI" panose="020B0502040204020203" pitchFamily="34" charset="0"/>
              </a:rPr>
              <a:t> to incidents rapidly with built-in orchestration and automation of common security.</a:t>
            </a:r>
            <a:endParaRPr lang="en-US" dirty="0"/>
          </a:p>
        </p:txBody>
      </p:sp>
      <p:pic>
        <p:nvPicPr>
          <p:cNvPr id="10" name="Picture Placeholder 9" descr="[Diagram showing the four aspects of Azure Sentinel: collect, detect, investigate, and respond.">
            <a:extLst>
              <a:ext uri="{FF2B5EF4-FFF2-40B4-BE49-F238E27FC236}">
                <a16:creationId xmlns:a16="http://schemas.microsoft.com/office/drawing/2014/main" id="{19E93D62-B7F5-4640-AB92-7A2159F6C606}"/>
              </a:ext>
            </a:extLst>
          </p:cNvPr>
          <p:cNvPicPr>
            <a:picLocks noGrp="1" noChangeAspect="1"/>
          </p:cNvPicPr>
          <p:nvPr>
            <p:ph type="pic" sz="quarter" idx="15"/>
          </p:nvPr>
        </p:nvPicPr>
        <p:blipFill>
          <a:blip r:embed="rId4"/>
          <a:stretch>
            <a:fillRect/>
          </a:stretch>
        </p:blipFill>
        <p:spPr>
          <a:xfrm>
            <a:off x="7799376" y="1505771"/>
            <a:ext cx="3840166" cy="3969853"/>
          </a:xfrm>
        </p:spPr>
      </p:pic>
    </p:spTree>
    <p:custDataLst>
      <p:tags r:id="rId1"/>
    </p:custDataLst>
    <p:extLst>
      <p:ext uri="{BB962C8B-B14F-4D97-AF65-F5344CB8AC3E}">
        <p14:creationId xmlns:p14="http://schemas.microsoft.com/office/powerpoint/2010/main" val="41715078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477E-9957-428E-8CFE-7AAE5B7D1E63}"/>
              </a:ext>
            </a:extLst>
          </p:cNvPr>
          <p:cNvSpPr>
            <a:spLocks noGrp="1"/>
          </p:cNvSpPr>
          <p:nvPr>
            <p:ph type="title"/>
          </p:nvPr>
        </p:nvSpPr>
        <p:spPr/>
        <p:txBody>
          <a:bodyPr/>
          <a:lstStyle/>
          <a:p>
            <a:r>
              <a:rPr lang="en-US" dirty="0"/>
              <a:t>Sentinel provides integrated threat protection </a:t>
            </a:r>
            <a:r>
              <a:rPr lang="en-US" sz="1800" dirty="0"/>
              <a:t>(Slide 2) </a:t>
            </a:r>
          </a:p>
        </p:txBody>
      </p:sp>
      <p:sp>
        <p:nvSpPr>
          <p:cNvPr id="3" name="Text Placeholder 2">
            <a:extLst>
              <a:ext uri="{FF2B5EF4-FFF2-40B4-BE49-F238E27FC236}">
                <a16:creationId xmlns:a16="http://schemas.microsoft.com/office/drawing/2014/main" id="{2E60C994-4A4A-4E9B-8BDE-9FF002154DF8}"/>
              </a:ext>
            </a:extLst>
          </p:cNvPr>
          <p:cNvSpPr>
            <a:spLocks noGrp="1"/>
          </p:cNvSpPr>
          <p:nvPr>
            <p:ph type="body" sz="quarter" idx="11"/>
          </p:nvPr>
        </p:nvSpPr>
        <p:spPr/>
        <p:txBody>
          <a:bodyPr/>
          <a:lstStyle/>
          <a:p>
            <a:r>
              <a:rPr lang="en-US" b="1" i="0" dirty="0">
                <a:solidFill>
                  <a:srgbClr val="171717"/>
                </a:solidFill>
                <a:effectLst/>
                <a:latin typeface="Segoe UI" panose="020B0502040204020203" pitchFamily="34" charset="0"/>
              </a:rPr>
              <a:t>Connect Sentinel to your data: </a:t>
            </a:r>
            <a:r>
              <a:rPr lang="en-US" dirty="0">
                <a:solidFill>
                  <a:srgbClr val="171717"/>
                </a:solidFill>
                <a:latin typeface="Segoe UI" panose="020B0502040204020203" pitchFamily="34" charset="0"/>
              </a:rPr>
              <a:t>use c</a:t>
            </a:r>
            <a:r>
              <a:rPr lang="en-US" b="0" i="0" dirty="0">
                <a:solidFill>
                  <a:srgbClr val="171717"/>
                </a:solidFill>
                <a:effectLst/>
                <a:latin typeface="Segoe UI" panose="020B0502040204020203" pitchFamily="34" charset="0"/>
              </a:rPr>
              <a:t>onnectors for Microsoft solutions providing real-time integration.</a:t>
            </a:r>
            <a:endParaRPr lang="en-US" b="1" i="0" dirty="0">
              <a:solidFill>
                <a:srgbClr val="171717"/>
              </a:solidFill>
              <a:effectLst/>
              <a:latin typeface="Segoe UI" panose="020B0502040204020203" pitchFamily="34" charset="0"/>
            </a:endParaRPr>
          </a:p>
        </p:txBody>
      </p:sp>
      <p:sp>
        <p:nvSpPr>
          <p:cNvPr id="4" name="Text Placeholder 3">
            <a:extLst>
              <a:ext uri="{FF2B5EF4-FFF2-40B4-BE49-F238E27FC236}">
                <a16:creationId xmlns:a16="http://schemas.microsoft.com/office/drawing/2014/main" id="{51FFD599-D7FB-42C5-9D90-415050CB192F}"/>
              </a:ext>
            </a:extLst>
          </p:cNvPr>
          <p:cNvSpPr>
            <a:spLocks noGrp="1"/>
          </p:cNvSpPr>
          <p:nvPr>
            <p:ph type="body" sz="quarter" idx="15"/>
          </p:nvPr>
        </p:nvSpPr>
        <p:spPr/>
        <p:txBody>
          <a:bodyPr/>
          <a:lstStyle/>
          <a:p>
            <a:r>
              <a:rPr lang="en-US" b="1" i="0" dirty="0">
                <a:solidFill>
                  <a:srgbClr val="171717"/>
                </a:solidFill>
                <a:effectLst/>
                <a:latin typeface="Segoe UI" panose="020B0502040204020203" pitchFamily="34" charset="0"/>
              </a:rPr>
              <a:t>Workbooks: </a:t>
            </a:r>
            <a:r>
              <a:rPr lang="en-US" b="0" i="0" dirty="0">
                <a:solidFill>
                  <a:srgbClr val="171717"/>
                </a:solidFill>
                <a:effectLst/>
                <a:latin typeface="Segoe UI" panose="020B0502040204020203" pitchFamily="34" charset="0"/>
              </a:rPr>
              <a:t>monitor the data using the Azure Sentinel integration with Azure Monitor Workbooks.</a:t>
            </a:r>
            <a:endParaRPr lang="en-US" b="1" i="0" dirty="0">
              <a:solidFill>
                <a:srgbClr val="171717"/>
              </a:solidFill>
              <a:effectLst/>
              <a:latin typeface="Segoe UI" panose="020B0502040204020203" pitchFamily="34" charset="0"/>
            </a:endParaRPr>
          </a:p>
        </p:txBody>
      </p:sp>
      <p:sp>
        <p:nvSpPr>
          <p:cNvPr id="5" name="Text Placeholder 4">
            <a:extLst>
              <a:ext uri="{FF2B5EF4-FFF2-40B4-BE49-F238E27FC236}">
                <a16:creationId xmlns:a16="http://schemas.microsoft.com/office/drawing/2014/main" id="{B647A0D9-8732-4A3B-8F61-6708C2E87AF7}"/>
              </a:ext>
            </a:extLst>
          </p:cNvPr>
          <p:cNvSpPr>
            <a:spLocks noGrp="1"/>
          </p:cNvSpPr>
          <p:nvPr>
            <p:ph type="body" sz="quarter" idx="17"/>
          </p:nvPr>
        </p:nvSpPr>
        <p:spPr/>
        <p:txBody>
          <a:bodyPr/>
          <a:lstStyle/>
          <a:p>
            <a:r>
              <a:rPr lang="en-US" b="1" i="0" dirty="0">
                <a:solidFill>
                  <a:srgbClr val="171717"/>
                </a:solidFill>
                <a:effectLst/>
                <a:latin typeface="Segoe UI" panose="020B0502040204020203" pitchFamily="34" charset="0"/>
              </a:rPr>
              <a:t>Analytics: </a:t>
            </a:r>
            <a:r>
              <a:rPr lang="en-US" b="0" i="0" dirty="0">
                <a:solidFill>
                  <a:srgbClr val="171717"/>
                </a:solidFill>
                <a:effectLst/>
                <a:latin typeface="Segoe UI" panose="020B0502040204020203" pitchFamily="34" charset="0"/>
              </a:rPr>
              <a:t>Using built-in analytics alerts, you’ll get notified when anything suspicious occurs. </a:t>
            </a:r>
            <a:endParaRPr lang="en-US" b="1" i="0" dirty="0">
              <a:solidFill>
                <a:srgbClr val="171717"/>
              </a:solidFill>
              <a:effectLst/>
              <a:latin typeface="Segoe UI" panose="020B0502040204020203" pitchFamily="34" charset="0"/>
            </a:endParaRPr>
          </a:p>
        </p:txBody>
      </p:sp>
      <p:sp>
        <p:nvSpPr>
          <p:cNvPr id="6" name="Text Placeholder 5">
            <a:extLst>
              <a:ext uri="{FF2B5EF4-FFF2-40B4-BE49-F238E27FC236}">
                <a16:creationId xmlns:a16="http://schemas.microsoft.com/office/drawing/2014/main" id="{2E53A275-796F-4D98-81AA-B1AF00A1C4B8}"/>
              </a:ext>
            </a:extLst>
          </p:cNvPr>
          <p:cNvSpPr>
            <a:spLocks noGrp="1"/>
          </p:cNvSpPr>
          <p:nvPr>
            <p:ph type="body" sz="quarter" idx="19"/>
          </p:nvPr>
        </p:nvSpPr>
        <p:spPr/>
        <p:txBody>
          <a:bodyPr/>
          <a:lstStyle/>
          <a:p>
            <a:r>
              <a:rPr lang="en-US" b="1" i="0" dirty="0">
                <a:solidFill>
                  <a:srgbClr val="171717"/>
                </a:solidFill>
                <a:effectLst/>
                <a:latin typeface="Segoe UI" panose="020B0502040204020203" pitchFamily="34" charset="0"/>
              </a:rPr>
              <a:t>Manage incidents: </a:t>
            </a:r>
            <a:r>
              <a:rPr lang="en-US" b="0" i="0" dirty="0">
                <a:solidFill>
                  <a:srgbClr val="171717"/>
                </a:solidFill>
                <a:effectLst/>
                <a:latin typeface="Segoe UI" panose="020B0502040204020203" pitchFamily="34" charset="0"/>
              </a:rPr>
              <a:t>An incident is created when an alert that you've enabled is triggered.</a:t>
            </a:r>
            <a:endParaRPr lang="en-US" b="1" i="0" dirty="0">
              <a:solidFill>
                <a:srgbClr val="171717"/>
              </a:solidFill>
              <a:effectLst/>
              <a:latin typeface="Segoe UI" panose="020B0502040204020203" pitchFamily="34" charset="0"/>
            </a:endParaRPr>
          </a:p>
        </p:txBody>
      </p:sp>
      <p:sp>
        <p:nvSpPr>
          <p:cNvPr id="7" name="Text Placeholder 6">
            <a:extLst>
              <a:ext uri="{FF2B5EF4-FFF2-40B4-BE49-F238E27FC236}">
                <a16:creationId xmlns:a16="http://schemas.microsoft.com/office/drawing/2014/main" id="{57F4F47F-831C-4530-AE02-D77EBED1895F}"/>
              </a:ext>
            </a:extLst>
          </p:cNvPr>
          <p:cNvSpPr>
            <a:spLocks noGrp="1"/>
          </p:cNvSpPr>
          <p:nvPr>
            <p:ph type="body" sz="quarter" idx="21"/>
          </p:nvPr>
        </p:nvSpPr>
        <p:spPr/>
        <p:txBody>
          <a:bodyPr/>
          <a:lstStyle/>
          <a:p>
            <a:r>
              <a:rPr lang="en-US" b="1" i="0" dirty="0">
                <a:solidFill>
                  <a:srgbClr val="171717"/>
                </a:solidFill>
                <a:effectLst/>
                <a:latin typeface="Segoe UI" panose="020B0502040204020203" pitchFamily="34" charset="0"/>
              </a:rPr>
              <a:t>Security automation and orchestration:</a:t>
            </a:r>
            <a:r>
              <a:rPr lang="en-US" b="0" i="0" dirty="0">
                <a:solidFill>
                  <a:srgbClr val="171717"/>
                </a:solidFill>
                <a:effectLst/>
                <a:latin typeface="Segoe UI" panose="020B0502040204020203" pitchFamily="34" charset="0"/>
              </a:rPr>
              <a:t> Integrate with Azure Logic Apps, to create workflows</a:t>
            </a:r>
            <a:endParaRPr lang="en-US" b="1" i="0" dirty="0">
              <a:solidFill>
                <a:srgbClr val="171717"/>
              </a:solidFill>
              <a:effectLst/>
              <a:latin typeface="Segoe UI" panose="020B0502040204020203" pitchFamily="34" charset="0"/>
            </a:endParaRPr>
          </a:p>
        </p:txBody>
      </p:sp>
      <p:sp>
        <p:nvSpPr>
          <p:cNvPr id="8" name="Text Placeholder 7">
            <a:extLst>
              <a:ext uri="{FF2B5EF4-FFF2-40B4-BE49-F238E27FC236}">
                <a16:creationId xmlns:a16="http://schemas.microsoft.com/office/drawing/2014/main" id="{079B422E-9574-421E-8970-F7961A729133}"/>
              </a:ext>
            </a:extLst>
          </p:cNvPr>
          <p:cNvSpPr>
            <a:spLocks noGrp="1"/>
          </p:cNvSpPr>
          <p:nvPr>
            <p:ph type="body" sz="quarter" idx="31"/>
          </p:nvPr>
        </p:nvSpPr>
        <p:spPr/>
        <p:txBody>
          <a:bodyPr/>
          <a:lstStyle/>
          <a:p>
            <a:r>
              <a:rPr lang="en-US" b="1" i="0" dirty="0">
                <a:solidFill>
                  <a:srgbClr val="171717"/>
                </a:solidFill>
                <a:effectLst/>
                <a:latin typeface="Segoe UI" panose="020B0502040204020203" pitchFamily="34" charset="0"/>
              </a:rPr>
              <a:t>Playbooks: </a:t>
            </a:r>
            <a:r>
              <a:rPr lang="en-US" dirty="0">
                <a:solidFill>
                  <a:srgbClr val="171717"/>
                </a:solidFill>
                <a:latin typeface="Segoe UI" panose="020B0502040204020203" pitchFamily="34" charset="0"/>
              </a:rPr>
              <a:t>A</a:t>
            </a:r>
            <a:r>
              <a:rPr lang="en-US" b="0" i="0" dirty="0">
                <a:solidFill>
                  <a:srgbClr val="171717"/>
                </a:solidFill>
                <a:effectLst/>
                <a:latin typeface="Segoe UI" panose="020B0502040204020203" pitchFamily="34" charset="0"/>
              </a:rPr>
              <a:t> collection of procedures that can help automate and orchestrate your response.</a:t>
            </a:r>
            <a:endParaRPr lang="en-US" b="1" i="0" dirty="0">
              <a:solidFill>
                <a:srgbClr val="171717"/>
              </a:solidFill>
              <a:effectLst/>
              <a:latin typeface="Segoe UI" panose="020B0502040204020203" pitchFamily="34" charset="0"/>
            </a:endParaRPr>
          </a:p>
        </p:txBody>
      </p:sp>
      <p:sp>
        <p:nvSpPr>
          <p:cNvPr id="9" name="Text Placeholder 8">
            <a:extLst>
              <a:ext uri="{FF2B5EF4-FFF2-40B4-BE49-F238E27FC236}">
                <a16:creationId xmlns:a16="http://schemas.microsoft.com/office/drawing/2014/main" id="{398905F6-93B2-4E26-B364-244B6C372807}"/>
              </a:ext>
            </a:extLst>
          </p:cNvPr>
          <p:cNvSpPr>
            <a:spLocks noGrp="1"/>
          </p:cNvSpPr>
          <p:nvPr>
            <p:ph type="body" sz="quarter" idx="32"/>
          </p:nvPr>
        </p:nvSpPr>
        <p:spPr/>
        <p:txBody>
          <a:bodyPr/>
          <a:lstStyle/>
          <a:p>
            <a:r>
              <a:rPr lang="en-US" b="1" i="0" dirty="0">
                <a:solidFill>
                  <a:srgbClr val="171717"/>
                </a:solidFill>
                <a:effectLst/>
                <a:latin typeface="Segoe UI" panose="020B0502040204020203" pitchFamily="34" charset="0"/>
              </a:rPr>
              <a:t>Investigation: </a:t>
            </a:r>
            <a:r>
              <a:rPr lang="en-US" dirty="0">
                <a:solidFill>
                  <a:srgbClr val="171717"/>
                </a:solidFill>
                <a:latin typeface="Segoe UI" panose="020B0502040204020203" pitchFamily="34" charset="0"/>
              </a:rPr>
              <a:t>U</a:t>
            </a:r>
            <a:r>
              <a:rPr lang="en-US" b="0" i="0" dirty="0">
                <a:solidFill>
                  <a:srgbClr val="171717"/>
                </a:solidFill>
                <a:effectLst/>
                <a:latin typeface="Segoe UI" panose="020B0502040204020203" pitchFamily="34" charset="0"/>
              </a:rPr>
              <a:t>nderstand the scope of a potential security threat and find the root cause.</a:t>
            </a:r>
            <a:endParaRPr lang="en-US" b="1" i="0" dirty="0">
              <a:solidFill>
                <a:srgbClr val="171717"/>
              </a:solidFill>
              <a:effectLst/>
              <a:latin typeface="Segoe UI" panose="020B0502040204020203" pitchFamily="34" charset="0"/>
            </a:endParaRPr>
          </a:p>
        </p:txBody>
      </p:sp>
      <p:sp>
        <p:nvSpPr>
          <p:cNvPr id="10" name="Text Placeholder 9">
            <a:extLst>
              <a:ext uri="{FF2B5EF4-FFF2-40B4-BE49-F238E27FC236}">
                <a16:creationId xmlns:a16="http://schemas.microsoft.com/office/drawing/2014/main" id="{586B247C-2A32-4A96-8A13-F8226AC0B456}"/>
              </a:ext>
            </a:extLst>
          </p:cNvPr>
          <p:cNvSpPr>
            <a:spLocks noGrp="1"/>
          </p:cNvSpPr>
          <p:nvPr>
            <p:ph type="body" sz="quarter" idx="33"/>
          </p:nvPr>
        </p:nvSpPr>
        <p:spPr/>
        <p:txBody>
          <a:bodyPr/>
          <a:lstStyle/>
          <a:p>
            <a:r>
              <a:rPr lang="en-US" b="1" i="0" dirty="0">
                <a:solidFill>
                  <a:srgbClr val="171717"/>
                </a:solidFill>
                <a:effectLst/>
                <a:latin typeface="Segoe UI" panose="020B0502040204020203" pitchFamily="34" charset="0"/>
              </a:rPr>
              <a:t>Hunting: </a:t>
            </a:r>
            <a:r>
              <a:rPr lang="en-US" b="0" i="0" dirty="0">
                <a:solidFill>
                  <a:srgbClr val="171717"/>
                </a:solidFill>
                <a:effectLst/>
                <a:latin typeface="Segoe UI" panose="020B0502040204020203" pitchFamily="34" charset="0"/>
              </a:rPr>
              <a:t>Use search-and-query tools, to hunt proactively for threats, before an alert is triggered.</a:t>
            </a:r>
            <a:endParaRPr lang="en-US" b="1" i="0" dirty="0">
              <a:solidFill>
                <a:srgbClr val="171717"/>
              </a:solidFill>
              <a:effectLst/>
              <a:latin typeface="Segoe UI" panose="020B0502040204020203" pitchFamily="34" charset="0"/>
            </a:endParaRPr>
          </a:p>
        </p:txBody>
      </p:sp>
      <p:sp>
        <p:nvSpPr>
          <p:cNvPr id="11" name="Text Placeholder 10">
            <a:extLst>
              <a:ext uri="{FF2B5EF4-FFF2-40B4-BE49-F238E27FC236}">
                <a16:creationId xmlns:a16="http://schemas.microsoft.com/office/drawing/2014/main" id="{93452B84-842E-450A-ABE9-640C46CF1AA2}"/>
              </a:ext>
            </a:extLst>
          </p:cNvPr>
          <p:cNvSpPr>
            <a:spLocks noGrp="1"/>
          </p:cNvSpPr>
          <p:nvPr>
            <p:ph type="body" sz="quarter" idx="34"/>
          </p:nvPr>
        </p:nvSpPr>
        <p:spPr/>
        <p:txBody>
          <a:bodyPr/>
          <a:lstStyle/>
          <a:p>
            <a:r>
              <a:rPr lang="en-US" b="1" i="0" dirty="0">
                <a:solidFill>
                  <a:srgbClr val="171717"/>
                </a:solidFill>
                <a:effectLst/>
                <a:latin typeface="Segoe UI" panose="020B0502040204020203" pitchFamily="34" charset="0"/>
              </a:rPr>
              <a:t>Integrated threat protection: </a:t>
            </a:r>
            <a:r>
              <a:rPr lang="en-US" b="0" i="0" dirty="0">
                <a:solidFill>
                  <a:srgbClr val="171717"/>
                </a:solidFill>
                <a:effectLst/>
                <a:latin typeface="Segoe UI" panose="020B0502040204020203" pitchFamily="34" charset="0"/>
              </a:rPr>
              <a:t>XDR with Microsoft 365 Defender and Azure Defender integration.</a:t>
            </a:r>
            <a:endParaRPr lang="en-US" b="1" i="0" dirty="0">
              <a:solidFill>
                <a:srgbClr val="171717"/>
              </a:solidFill>
              <a:effectLst/>
              <a:latin typeface="Segoe UI" panose="020B0502040204020203" pitchFamily="34" charset="0"/>
            </a:endParaRPr>
          </a:p>
        </p:txBody>
      </p:sp>
      <p:grpSp>
        <p:nvGrpSpPr>
          <p:cNvPr id="14" name="Group 13">
            <a:extLst>
              <a:ext uri="{FF2B5EF4-FFF2-40B4-BE49-F238E27FC236}">
                <a16:creationId xmlns:a16="http://schemas.microsoft.com/office/drawing/2014/main" id="{238C785D-9C84-4A35-B0B8-4E3A196425EB}"/>
              </a:ext>
              <a:ext uri="{C183D7F6-B498-43B3-948B-1728B52AA6E4}">
                <adec:decorative xmlns:adec="http://schemas.microsoft.com/office/drawing/2017/decorative" val="1"/>
              </a:ext>
            </a:extLst>
          </p:cNvPr>
          <p:cNvGrpSpPr/>
          <p:nvPr/>
        </p:nvGrpSpPr>
        <p:grpSpPr>
          <a:xfrm>
            <a:off x="540388" y="1542658"/>
            <a:ext cx="531396" cy="531471"/>
            <a:chOff x="4567924" y="1429893"/>
            <a:chExt cx="531396" cy="531471"/>
          </a:xfrm>
        </p:grpSpPr>
        <p:grpSp>
          <p:nvGrpSpPr>
            <p:cNvPr id="15" name="Group 14">
              <a:extLst>
                <a:ext uri="{FF2B5EF4-FFF2-40B4-BE49-F238E27FC236}">
                  <a16:creationId xmlns:a16="http://schemas.microsoft.com/office/drawing/2014/main" id="{9A9E06DD-367B-4FD4-A50E-E0D2088BA6C7}"/>
                </a:ext>
              </a:extLst>
            </p:cNvPr>
            <p:cNvGrpSpPr/>
            <p:nvPr/>
          </p:nvGrpSpPr>
          <p:grpSpPr>
            <a:xfrm>
              <a:off x="4567924" y="1429893"/>
              <a:ext cx="531396" cy="531471"/>
              <a:chOff x="1077158" y="1999707"/>
              <a:chExt cx="821786" cy="821902"/>
            </a:xfrm>
          </p:grpSpPr>
          <p:sp>
            <p:nvSpPr>
              <p:cNvPr id="17" name="Freeform 5">
                <a:extLst>
                  <a:ext uri="{FF2B5EF4-FFF2-40B4-BE49-F238E27FC236}">
                    <a16:creationId xmlns:a16="http://schemas.microsoft.com/office/drawing/2014/main" id="{6CFAC10A-7336-41D9-943F-1EF534154EFE}"/>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8" name="Freeform 6">
                <a:extLst>
                  <a:ext uri="{FF2B5EF4-FFF2-40B4-BE49-F238E27FC236}">
                    <a16:creationId xmlns:a16="http://schemas.microsoft.com/office/drawing/2014/main" id="{8A6014CA-F1D9-40C1-99FA-CFF0283B684F}"/>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6" name="plug" title="Icon of a power plug showing an A to B connection">
              <a:extLst>
                <a:ext uri="{FF2B5EF4-FFF2-40B4-BE49-F238E27FC236}">
                  <a16:creationId xmlns:a16="http://schemas.microsoft.com/office/drawing/2014/main" id="{EA6FF990-55B7-4930-BEB3-1E318A2703BD}"/>
                </a:ext>
              </a:extLst>
            </p:cNvPr>
            <p:cNvSpPr>
              <a:spLocks noChangeAspect="1" noEditPoints="1"/>
            </p:cNvSpPr>
            <p:nvPr/>
          </p:nvSpPr>
          <p:spPr bwMode="auto">
            <a:xfrm>
              <a:off x="4701078" y="1554961"/>
              <a:ext cx="277533" cy="263069"/>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19" name="组合 27">
            <a:extLst>
              <a:ext uri="{FF2B5EF4-FFF2-40B4-BE49-F238E27FC236}">
                <a16:creationId xmlns:a16="http://schemas.microsoft.com/office/drawing/2014/main" id="{57737878-1FCD-4720-A9AD-E89CAF4760FA}"/>
              </a:ext>
              <a:ext uri="{C183D7F6-B498-43B3-948B-1728B52AA6E4}">
                <adec:decorative xmlns:adec="http://schemas.microsoft.com/office/drawing/2017/decorative" val="1"/>
              </a:ext>
            </a:extLst>
          </p:cNvPr>
          <p:cNvGrpSpPr/>
          <p:nvPr/>
        </p:nvGrpSpPr>
        <p:grpSpPr>
          <a:xfrm>
            <a:off x="545058" y="4919143"/>
            <a:ext cx="531396" cy="531471"/>
            <a:chOff x="675138" y="5073848"/>
            <a:chExt cx="531396" cy="531471"/>
          </a:xfrm>
        </p:grpSpPr>
        <p:grpSp>
          <p:nvGrpSpPr>
            <p:cNvPr id="20" name="Group 20">
              <a:extLst>
                <a:ext uri="{FF2B5EF4-FFF2-40B4-BE49-F238E27FC236}">
                  <a16:creationId xmlns:a16="http://schemas.microsoft.com/office/drawing/2014/main" id="{1D585C3B-2520-4EF3-ABA0-BCA8C88B3179}"/>
                </a:ext>
              </a:extLst>
            </p:cNvPr>
            <p:cNvGrpSpPr/>
            <p:nvPr/>
          </p:nvGrpSpPr>
          <p:grpSpPr>
            <a:xfrm>
              <a:off x="675138" y="5073848"/>
              <a:ext cx="531396" cy="531471"/>
              <a:chOff x="1077158" y="1999707"/>
              <a:chExt cx="821786" cy="821902"/>
            </a:xfrm>
          </p:grpSpPr>
          <p:sp>
            <p:nvSpPr>
              <p:cNvPr id="22" name="Freeform 5">
                <a:extLst>
                  <a:ext uri="{FF2B5EF4-FFF2-40B4-BE49-F238E27FC236}">
                    <a16:creationId xmlns:a16="http://schemas.microsoft.com/office/drawing/2014/main" id="{476C6174-E27E-438E-8F21-D13B02A752C8}"/>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3" name="Freeform 6">
                <a:extLst>
                  <a:ext uri="{FF2B5EF4-FFF2-40B4-BE49-F238E27FC236}">
                    <a16:creationId xmlns:a16="http://schemas.microsoft.com/office/drawing/2014/main" id="{2A7DF5B6-D4B7-49BC-ABB0-4CE2EF2B262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1" name="Processing_E9F5" title="Icon of two interlocked gears">
              <a:extLst>
                <a:ext uri="{FF2B5EF4-FFF2-40B4-BE49-F238E27FC236}">
                  <a16:creationId xmlns:a16="http://schemas.microsoft.com/office/drawing/2014/main" id="{F5E7DEF6-2454-4B7A-939A-2F4D44D0E845}"/>
                </a:ext>
              </a:extLst>
            </p:cNvPr>
            <p:cNvSpPr>
              <a:spLocks noChangeAspect="1" noEditPoints="1"/>
            </p:cNvSpPr>
            <p:nvPr/>
          </p:nvSpPr>
          <p:spPr bwMode="auto">
            <a:xfrm>
              <a:off x="772992" y="5194486"/>
              <a:ext cx="333199" cy="2901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组合 34">
            <a:extLst>
              <a:ext uri="{FF2B5EF4-FFF2-40B4-BE49-F238E27FC236}">
                <a16:creationId xmlns:a16="http://schemas.microsoft.com/office/drawing/2014/main" id="{F1EE9821-49F1-4935-B284-99062E472B70}"/>
              </a:ext>
              <a:ext uri="{C183D7F6-B498-43B3-948B-1728B52AA6E4}">
                <adec:decorative xmlns:adec="http://schemas.microsoft.com/office/drawing/2017/decorative" val="1"/>
              </a:ext>
            </a:extLst>
          </p:cNvPr>
          <p:cNvGrpSpPr/>
          <p:nvPr/>
        </p:nvGrpSpPr>
        <p:grpSpPr>
          <a:xfrm>
            <a:off x="6481463" y="2378230"/>
            <a:ext cx="531396" cy="531471"/>
            <a:chOff x="8808748" y="5073848"/>
            <a:chExt cx="531396" cy="531471"/>
          </a:xfrm>
        </p:grpSpPr>
        <p:grpSp>
          <p:nvGrpSpPr>
            <p:cNvPr id="25" name="Group 20">
              <a:extLst>
                <a:ext uri="{FF2B5EF4-FFF2-40B4-BE49-F238E27FC236}">
                  <a16:creationId xmlns:a16="http://schemas.microsoft.com/office/drawing/2014/main" id="{DF19E08D-DCE6-436A-AC38-D1DE0AF6DAD9}"/>
                </a:ext>
              </a:extLst>
            </p:cNvPr>
            <p:cNvGrpSpPr/>
            <p:nvPr/>
          </p:nvGrpSpPr>
          <p:grpSpPr>
            <a:xfrm>
              <a:off x="8808748" y="5073848"/>
              <a:ext cx="531396" cy="531471"/>
              <a:chOff x="1077158" y="1999707"/>
              <a:chExt cx="821786" cy="821902"/>
            </a:xfrm>
          </p:grpSpPr>
          <p:sp>
            <p:nvSpPr>
              <p:cNvPr id="27" name="Freeform 5">
                <a:extLst>
                  <a:ext uri="{FF2B5EF4-FFF2-40B4-BE49-F238E27FC236}">
                    <a16:creationId xmlns:a16="http://schemas.microsoft.com/office/drawing/2014/main" id="{61253E33-72AA-40EB-B30E-1F4BE4A844E4}"/>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8" name="Freeform 6">
                <a:extLst>
                  <a:ext uri="{FF2B5EF4-FFF2-40B4-BE49-F238E27FC236}">
                    <a16:creationId xmlns:a16="http://schemas.microsoft.com/office/drawing/2014/main" id="{C73D8575-7DD1-44F1-A543-462E2051100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6" name="magnify" title="Icon of a magnifying glass">
              <a:extLst>
                <a:ext uri="{FF2B5EF4-FFF2-40B4-BE49-F238E27FC236}">
                  <a16:creationId xmlns:a16="http://schemas.microsoft.com/office/drawing/2014/main" id="{14EA8F80-C16F-4C2F-B31B-49126BF7E446}"/>
                </a:ext>
              </a:extLst>
            </p:cNvPr>
            <p:cNvSpPr>
              <a:spLocks noChangeAspect="1" noEditPoints="1"/>
            </p:cNvSpPr>
            <p:nvPr/>
          </p:nvSpPr>
          <p:spPr bwMode="auto">
            <a:xfrm flipH="1">
              <a:off x="8948628" y="5221823"/>
              <a:ext cx="240109" cy="23552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8">
            <a:extLst>
              <a:ext uri="{FF2B5EF4-FFF2-40B4-BE49-F238E27FC236}">
                <a16:creationId xmlns:a16="http://schemas.microsoft.com/office/drawing/2014/main" id="{F80EE615-E6EC-4F3E-8FF4-F132CE93FE5E}"/>
              </a:ext>
              <a:ext uri="{C183D7F6-B498-43B3-948B-1728B52AA6E4}">
                <adec:decorative xmlns:adec="http://schemas.microsoft.com/office/drawing/2017/decorative" val="1"/>
              </a:ext>
            </a:extLst>
          </p:cNvPr>
          <p:cNvGrpSpPr/>
          <p:nvPr/>
        </p:nvGrpSpPr>
        <p:grpSpPr>
          <a:xfrm>
            <a:off x="6475699" y="1543269"/>
            <a:ext cx="531396" cy="531471"/>
            <a:chOff x="5485343" y="1547686"/>
            <a:chExt cx="531396" cy="531471"/>
          </a:xfrm>
        </p:grpSpPr>
        <p:grpSp>
          <p:nvGrpSpPr>
            <p:cNvPr id="30" name="Group 20">
              <a:extLst>
                <a:ext uri="{FF2B5EF4-FFF2-40B4-BE49-F238E27FC236}">
                  <a16:creationId xmlns:a16="http://schemas.microsoft.com/office/drawing/2014/main" id="{B097AF96-DC07-46A0-AC86-C21182802481}"/>
                </a:ext>
              </a:extLst>
            </p:cNvPr>
            <p:cNvGrpSpPr/>
            <p:nvPr/>
          </p:nvGrpSpPr>
          <p:grpSpPr>
            <a:xfrm>
              <a:off x="5485343" y="1547686"/>
              <a:ext cx="531396" cy="531471"/>
              <a:chOff x="1077158" y="1999707"/>
              <a:chExt cx="821786" cy="821902"/>
            </a:xfrm>
          </p:grpSpPr>
          <p:sp>
            <p:nvSpPr>
              <p:cNvPr id="32" name="Freeform 5">
                <a:extLst>
                  <a:ext uri="{FF2B5EF4-FFF2-40B4-BE49-F238E27FC236}">
                    <a16:creationId xmlns:a16="http://schemas.microsoft.com/office/drawing/2014/main" id="{F9A6957D-E733-4F6C-B796-FEDF474A6842}"/>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3" name="Freeform 6">
                <a:extLst>
                  <a:ext uri="{FF2B5EF4-FFF2-40B4-BE49-F238E27FC236}">
                    <a16:creationId xmlns:a16="http://schemas.microsoft.com/office/drawing/2014/main" id="{80F47391-4253-4F7A-9EA2-463DBAAE0CF7}"/>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1" name="strategy" title="Icon of two circles and a curved arrow winding between three exes connecting them">
              <a:extLst>
                <a:ext uri="{FF2B5EF4-FFF2-40B4-BE49-F238E27FC236}">
                  <a16:creationId xmlns:a16="http://schemas.microsoft.com/office/drawing/2014/main" id="{22A4075C-B0F8-4D44-B96A-93FB54F558BF}"/>
                </a:ext>
              </a:extLst>
            </p:cNvPr>
            <p:cNvSpPr>
              <a:spLocks noChangeAspect="1" noEditPoints="1"/>
            </p:cNvSpPr>
            <p:nvPr/>
          </p:nvSpPr>
          <p:spPr bwMode="auto">
            <a:xfrm>
              <a:off x="5629036" y="1650870"/>
              <a:ext cx="234885" cy="312943"/>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63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46570F2F-BC14-4C00-BC58-07C306A0EEC2}"/>
              </a:ext>
              <a:ext uri="{C183D7F6-B498-43B3-948B-1728B52AA6E4}">
                <adec:decorative xmlns:adec="http://schemas.microsoft.com/office/drawing/2017/decorative" val="1"/>
              </a:ext>
            </a:extLst>
          </p:cNvPr>
          <p:cNvGrpSpPr/>
          <p:nvPr/>
        </p:nvGrpSpPr>
        <p:grpSpPr>
          <a:xfrm>
            <a:off x="545058" y="3225202"/>
            <a:ext cx="531396" cy="531471"/>
            <a:chOff x="5974627" y="3825786"/>
            <a:chExt cx="531396" cy="531471"/>
          </a:xfrm>
        </p:grpSpPr>
        <p:grpSp>
          <p:nvGrpSpPr>
            <p:cNvPr id="35" name="Group 20">
              <a:extLst>
                <a:ext uri="{FF2B5EF4-FFF2-40B4-BE49-F238E27FC236}">
                  <a16:creationId xmlns:a16="http://schemas.microsoft.com/office/drawing/2014/main" id="{1284127A-BE6F-4639-9001-5DF07C0C53FE}"/>
                </a:ext>
              </a:extLst>
            </p:cNvPr>
            <p:cNvGrpSpPr/>
            <p:nvPr/>
          </p:nvGrpSpPr>
          <p:grpSpPr>
            <a:xfrm>
              <a:off x="5974627" y="3825786"/>
              <a:ext cx="531396" cy="531471"/>
              <a:chOff x="1077158" y="1999707"/>
              <a:chExt cx="821786" cy="821902"/>
            </a:xfrm>
          </p:grpSpPr>
          <p:sp>
            <p:nvSpPr>
              <p:cNvPr id="37" name="Freeform 5">
                <a:extLst>
                  <a:ext uri="{FF2B5EF4-FFF2-40B4-BE49-F238E27FC236}">
                    <a16:creationId xmlns:a16="http://schemas.microsoft.com/office/drawing/2014/main" id="{375C27C3-6DB5-4F52-B7B8-D4349914839C}"/>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8" name="Freeform 6">
                <a:extLst>
                  <a:ext uri="{FF2B5EF4-FFF2-40B4-BE49-F238E27FC236}">
                    <a16:creationId xmlns:a16="http://schemas.microsoft.com/office/drawing/2014/main" id="{71255B19-32BF-44AC-9E85-795B5E8A4F28}"/>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6" name="graph_9" title="Icon of a line chart with connected circles at varying points">
              <a:extLst>
                <a:ext uri="{FF2B5EF4-FFF2-40B4-BE49-F238E27FC236}">
                  <a16:creationId xmlns:a16="http://schemas.microsoft.com/office/drawing/2014/main" id="{C4C5E2F0-A27B-46A0-B9F9-1D543F34E90F}"/>
                </a:ext>
              </a:extLst>
            </p:cNvPr>
            <p:cNvSpPr>
              <a:spLocks noChangeAspect="1" noEditPoints="1"/>
            </p:cNvSpPr>
            <p:nvPr/>
          </p:nvSpPr>
          <p:spPr bwMode="auto">
            <a:xfrm>
              <a:off x="6106506" y="3946195"/>
              <a:ext cx="267637" cy="241501"/>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39" name="Group 38">
            <a:extLst>
              <a:ext uri="{FF2B5EF4-FFF2-40B4-BE49-F238E27FC236}">
                <a16:creationId xmlns:a16="http://schemas.microsoft.com/office/drawing/2014/main" id="{B63CB37B-7065-415A-B237-0EA15D70AFBE}"/>
              </a:ext>
              <a:ext uri="{C183D7F6-B498-43B3-948B-1728B52AA6E4}">
                <adec:decorative xmlns:adec="http://schemas.microsoft.com/office/drawing/2017/decorative" val="1"/>
              </a:ext>
            </a:extLst>
          </p:cNvPr>
          <p:cNvGrpSpPr/>
          <p:nvPr/>
        </p:nvGrpSpPr>
        <p:grpSpPr>
          <a:xfrm>
            <a:off x="540388" y="2392330"/>
            <a:ext cx="531396" cy="531471"/>
            <a:chOff x="6059296" y="1432342"/>
            <a:chExt cx="531396" cy="531471"/>
          </a:xfrm>
        </p:grpSpPr>
        <p:grpSp>
          <p:nvGrpSpPr>
            <p:cNvPr id="40" name="Group 20">
              <a:extLst>
                <a:ext uri="{FF2B5EF4-FFF2-40B4-BE49-F238E27FC236}">
                  <a16:creationId xmlns:a16="http://schemas.microsoft.com/office/drawing/2014/main" id="{B0F2F596-CFAD-45B6-8FDF-BB53A2881C9A}"/>
                </a:ext>
              </a:extLst>
            </p:cNvPr>
            <p:cNvGrpSpPr/>
            <p:nvPr/>
          </p:nvGrpSpPr>
          <p:grpSpPr>
            <a:xfrm>
              <a:off x="6059296" y="1432342"/>
              <a:ext cx="531396" cy="531471"/>
              <a:chOff x="1077158" y="1999707"/>
              <a:chExt cx="821786" cy="821902"/>
            </a:xfrm>
          </p:grpSpPr>
          <p:sp>
            <p:nvSpPr>
              <p:cNvPr id="42" name="Freeform 5">
                <a:extLst>
                  <a:ext uri="{FF2B5EF4-FFF2-40B4-BE49-F238E27FC236}">
                    <a16:creationId xmlns:a16="http://schemas.microsoft.com/office/drawing/2014/main" id="{443EB38D-7FBC-49A1-B67F-01116A0B8046}"/>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3" name="Freeform 6">
                <a:extLst>
                  <a:ext uri="{FF2B5EF4-FFF2-40B4-BE49-F238E27FC236}">
                    <a16:creationId xmlns:a16="http://schemas.microsoft.com/office/drawing/2014/main" id="{3435D33B-653F-408C-A3D5-B328D7848B3D}"/>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1" name="Dictionary_E82D" title="Icon of a book">
              <a:extLst>
                <a:ext uri="{FF2B5EF4-FFF2-40B4-BE49-F238E27FC236}">
                  <a16:creationId xmlns:a16="http://schemas.microsoft.com/office/drawing/2014/main" id="{74AFEDD3-3C8E-4675-8450-B85D501527FD}"/>
                </a:ext>
              </a:extLst>
            </p:cNvPr>
            <p:cNvSpPr>
              <a:spLocks noChangeAspect="1" noEditPoints="1"/>
            </p:cNvSpPr>
            <p:nvPr/>
          </p:nvSpPr>
          <p:spPr bwMode="auto">
            <a:xfrm>
              <a:off x="6213907" y="1565745"/>
              <a:ext cx="193236" cy="2415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4" name="Group 43">
            <a:extLst>
              <a:ext uri="{FF2B5EF4-FFF2-40B4-BE49-F238E27FC236}">
                <a16:creationId xmlns:a16="http://schemas.microsoft.com/office/drawing/2014/main" id="{4BF2309E-659A-4CE6-90F3-558D58D9901D}"/>
              </a:ext>
              <a:ext uri="{C183D7F6-B498-43B3-948B-1728B52AA6E4}">
                <adec:decorative xmlns:adec="http://schemas.microsoft.com/office/drawing/2017/decorative" val="1"/>
              </a:ext>
            </a:extLst>
          </p:cNvPr>
          <p:cNvGrpSpPr/>
          <p:nvPr/>
        </p:nvGrpSpPr>
        <p:grpSpPr>
          <a:xfrm>
            <a:off x="6481463" y="3225201"/>
            <a:ext cx="531396" cy="531471"/>
            <a:chOff x="4538982" y="1470182"/>
            <a:chExt cx="531396" cy="531471"/>
          </a:xfrm>
        </p:grpSpPr>
        <p:grpSp>
          <p:nvGrpSpPr>
            <p:cNvPr id="45" name="Group 20">
              <a:extLst>
                <a:ext uri="{FF2B5EF4-FFF2-40B4-BE49-F238E27FC236}">
                  <a16:creationId xmlns:a16="http://schemas.microsoft.com/office/drawing/2014/main" id="{B465F36F-309E-4D54-8A2A-0AC5B3D7C1D2}"/>
                </a:ext>
              </a:extLst>
            </p:cNvPr>
            <p:cNvGrpSpPr/>
            <p:nvPr/>
          </p:nvGrpSpPr>
          <p:grpSpPr>
            <a:xfrm>
              <a:off x="4538982" y="1470182"/>
              <a:ext cx="531396" cy="531471"/>
              <a:chOff x="1077158" y="1999707"/>
              <a:chExt cx="821786" cy="821902"/>
            </a:xfrm>
          </p:grpSpPr>
          <p:sp>
            <p:nvSpPr>
              <p:cNvPr id="47" name="Freeform 5">
                <a:extLst>
                  <a:ext uri="{FF2B5EF4-FFF2-40B4-BE49-F238E27FC236}">
                    <a16:creationId xmlns:a16="http://schemas.microsoft.com/office/drawing/2014/main" id="{6FBF96F2-9E6D-4907-9A4A-FBC2986CEC19}"/>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8" name="Freeform 6">
                <a:extLst>
                  <a:ext uri="{FF2B5EF4-FFF2-40B4-BE49-F238E27FC236}">
                    <a16:creationId xmlns:a16="http://schemas.microsoft.com/office/drawing/2014/main" id="{C058DDDD-CFF6-4C09-BAC1-89933E10A09B}"/>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6" name="binoculars" title="Icon of binoculars">
              <a:extLst>
                <a:ext uri="{FF2B5EF4-FFF2-40B4-BE49-F238E27FC236}">
                  <a16:creationId xmlns:a16="http://schemas.microsoft.com/office/drawing/2014/main" id="{431CC5EB-1018-4464-BC68-C023E1B734AC}"/>
                </a:ext>
              </a:extLst>
            </p:cNvPr>
            <p:cNvSpPr>
              <a:spLocks noChangeAspect="1" noEditPoints="1"/>
            </p:cNvSpPr>
            <p:nvPr/>
          </p:nvSpPr>
          <p:spPr bwMode="auto">
            <a:xfrm>
              <a:off x="4666184" y="1596425"/>
              <a:ext cx="262263" cy="2415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49" name="Group 48">
            <a:extLst>
              <a:ext uri="{FF2B5EF4-FFF2-40B4-BE49-F238E27FC236}">
                <a16:creationId xmlns:a16="http://schemas.microsoft.com/office/drawing/2014/main" id="{25265247-941A-4523-8956-E42D03D14137}"/>
              </a:ext>
              <a:ext uri="{C183D7F6-B498-43B3-948B-1728B52AA6E4}">
                <adec:decorative xmlns:adec="http://schemas.microsoft.com/office/drawing/2017/decorative" val="1"/>
              </a:ext>
            </a:extLst>
          </p:cNvPr>
          <p:cNvGrpSpPr/>
          <p:nvPr/>
        </p:nvGrpSpPr>
        <p:grpSpPr>
          <a:xfrm>
            <a:off x="6471136" y="4072174"/>
            <a:ext cx="531396" cy="531471"/>
            <a:chOff x="4660355" y="3825787"/>
            <a:chExt cx="531396" cy="531471"/>
          </a:xfrm>
        </p:grpSpPr>
        <p:grpSp>
          <p:nvGrpSpPr>
            <p:cNvPr id="50" name="Group 20">
              <a:extLst>
                <a:ext uri="{FF2B5EF4-FFF2-40B4-BE49-F238E27FC236}">
                  <a16:creationId xmlns:a16="http://schemas.microsoft.com/office/drawing/2014/main" id="{7BE3AD13-7CB6-46A3-9665-62C017F7AC8A}"/>
                </a:ext>
              </a:extLst>
            </p:cNvPr>
            <p:cNvGrpSpPr/>
            <p:nvPr/>
          </p:nvGrpSpPr>
          <p:grpSpPr>
            <a:xfrm>
              <a:off x="4660355" y="3825787"/>
              <a:ext cx="531396" cy="531471"/>
              <a:chOff x="1077158" y="1999707"/>
              <a:chExt cx="821786" cy="821902"/>
            </a:xfrm>
          </p:grpSpPr>
          <p:sp>
            <p:nvSpPr>
              <p:cNvPr id="52" name="Freeform 5">
                <a:extLst>
                  <a:ext uri="{FF2B5EF4-FFF2-40B4-BE49-F238E27FC236}">
                    <a16:creationId xmlns:a16="http://schemas.microsoft.com/office/drawing/2014/main" id="{B6C09CE8-F2A1-4FC8-B2F5-EE5DF3267BD1}"/>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3" name="Freeform 6">
                <a:extLst>
                  <a:ext uri="{FF2B5EF4-FFF2-40B4-BE49-F238E27FC236}">
                    <a16:creationId xmlns:a16="http://schemas.microsoft.com/office/drawing/2014/main" id="{D9883405-0AF0-44BF-9469-A382A5C5F592}"/>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51" name="Commitments_EC4D" title="Icon of a handshake">
              <a:extLst>
                <a:ext uri="{FF2B5EF4-FFF2-40B4-BE49-F238E27FC236}">
                  <a16:creationId xmlns:a16="http://schemas.microsoft.com/office/drawing/2014/main" id="{D984CB82-7145-480A-9679-5B9FFC3C363D}"/>
                </a:ext>
              </a:extLst>
            </p:cNvPr>
            <p:cNvSpPr>
              <a:spLocks noChangeAspect="1" noEditPoints="1"/>
            </p:cNvSpPr>
            <p:nvPr/>
          </p:nvSpPr>
          <p:spPr bwMode="auto">
            <a:xfrm>
              <a:off x="4804680" y="3965804"/>
              <a:ext cx="257566" cy="24150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grpSp>
        <p:nvGrpSpPr>
          <p:cNvPr id="54" name="Group 53">
            <a:extLst>
              <a:ext uri="{FF2B5EF4-FFF2-40B4-BE49-F238E27FC236}">
                <a16:creationId xmlns:a16="http://schemas.microsoft.com/office/drawing/2014/main" id="{25AE3707-3410-41D3-A14F-B548D3D8D92C}"/>
              </a:ext>
              <a:ext uri="{C183D7F6-B498-43B3-948B-1728B52AA6E4}">
                <adec:decorative xmlns:adec="http://schemas.microsoft.com/office/drawing/2017/decorative" val="1"/>
              </a:ext>
            </a:extLst>
          </p:cNvPr>
          <p:cNvGrpSpPr/>
          <p:nvPr/>
        </p:nvGrpSpPr>
        <p:grpSpPr>
          <a:xfrm>
            <a:off x="545058" y="4080538"/>
            <a:ext cx="531396" cy="531471"/>
            <a:chOff x="4695326" y="4590612"/>
            <a:chExt cx="531396" cy="531471"/>
          </a:xfrm>
        </p:grpSpPr>
        <p:grpSp>
          <p:nvGrpSpPr>
            <p:cNvPr id="55" name="Group 20">
              <a:extLst>
                <a:ext uri="{FF2B5EF4-FFF2-40B4-BE49-F238E27FC236}">
                  <a16:creationId xmlns:a16="http://schemas.microsoft.com/office/drawing/2014/main" id="{C26F0A3A-2E03-4FE0-B9FE-4189C321C29C}"/>
                </a:ext>
              </a:extLst>
            </p:cNvPr>
            <p:cNvGrpSpPr/>
            <p:nvPr/>
          </p:nvGrpSpPr>
          <p:grpSpPr>
            <a:xfrm>
              <a:off x="4695326" y="4590612"/>
              <a:ext cx="531396" cy="531471"/>
              <a:chOff x="1077158" y="1999707"/>
              <a:chExt cx="821786" cy="821902"/>
            </a:xfrm>
          </p:grpSpPr>
          <p:sp>
            <p:nvSpPr>
              <p:cNvPr id="57" name="Freeform 5">
                <a:extLst>
                  <a:ext uri="{FF2B5EF4-FFF2-40B4-BE49-F238E27FC236}">
                    <a16:creationId xmlns:a16="http://schemas.microsoft.com/office/drawing/2014/main" id="{B91ECA0B-EF54-4E77-AE2D-C2998A52B636}"/>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8" name="Freeform 6">
                <a:extLst>
                  <a:ext uri="{FF2B5EF4-FFF2-40B4-BE49-F238E27FC236}">
                    <a16:creationId xmlns:a16="http://schemas.microsoft.com/office/drawing/2014/main" id="{7E0E8D6C-251D-40A6-9AD2-324D4C884A67}"/>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56" name="Clipboard" title="Icon of a clipboard">
              <a:extLst>
                <a:ext uri="{FF2B5EF4-FFF2-40B4-BE49-F238E27FC236}">
                  <a16:creationId xmlns:a16="http://schemas.microsoft.com/office/drawing/2014/main" id="{2D817C96-7BE4-4CE0-83E9-B1B0D4BACF56}"/>
                </a:ext>
              </a:extLst>
            </p:cNvPr>
            <p:cNvSpPr>
              <a:spLocks noChangeAspect="1" noEditPoints="1"/>
            </p:cNvSpPr>
            <p:nvPr/>
          </p:nvSpPr>
          <p:spPr bwMode="auto">
            <a:xfrm flipH="1">
              <a:off x="4872007" y="4719093"/>
              <a:ext cx="175419" cy="241501"/>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10013470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00E28-D91B-4597-A3FB-FCD4636F9410}"/>
              </a:ext>
            </a:extLst>
          </p:cNvPr>
          <p:cNvSpPr>
            <a:spLocks noGrp="1"/>
          </p:cNvSpPr>
          <p:nvPr>
            <p:ph type="title"/>
          </p:nvPr>
        </p:nvSpPr>
        <p:spPr/>
        <p:txBody>
          <a:bodyPr/>
          <a:lstStyle/>
          <a:p>
            <a:r>
              <a:rPr lang="en-US" dirty="0"/>
              <a:t>Sentinel provides integrated threat protection </a:t>
            </a:r>
            <a:r>
              <a:rPr lang="en-US" sz="1800" dirty="0"/>
              <a:t>(Slide 3)</a:t>
            </a:r>
          </a:p>
        </p:txBody>
      </p:sp>
      <p:pic>
        <p:nvPicPr>
          <p:cNvPr id="8" name="Picture Placeholder 7" descr="Diagram showing Microsoft 365 Defender and Azure Defender.">
            <a:extLst>
              <a:ext uri="{FF2B5EF4-FFF2-40B4-BE49-F238E27FC236}">
                <a16:creationId xmlns:a16="http://schemas.microsoft.com/office/drawing/2014/main" id="{920CDF1F-C245-430D-87E3-3A4C1881B11C}"/>
              </a:ext>
            </a:extLst>
          </p:cNvPr>
          <p:cNvPicPr>
            <a:picLocks noGrp="1" noChangeAspect="1"/>
          </p:cNvPicPr>
          <p:nvPr>
            <p:ph type="pic" sz="quarter" idx="16"/>
          </p:nvPr>
        </p:nvPicPr>
        <p:blipFill>
          <a:blip r:embed="rId4"/>
          <a:srcRect l="2920" r="2920"/>
          <a:stretch>
            <a:fillRect/>
          </a:stretch>
        </p:blipFill>
        <p:spPr/>
      </p:pic>
      <p:pic>
        <p:nvPicPr>
          <p:cNvPr id="24" name="Picture 23" descr="Diagram showing the three elements that make up the complete threat protection: Microsoft 365 and Azure Defender, and Azure Sentinel.">
            <a:extLst>
              <a:ext uri="{FF2B5EF4-FFF2-40B4-BE49-F238E27FC236}">
                <a16:creationId xmlns:a16="http://schemas.microsoft.com/office/drawing/2014/main" id="{4389BF35-6A19-430F-85FA-1BF27F3B8B75}"/>
              </a:ext>
            </a:extLst>
          </p:cNvPr>
          <p:cNvPicPr>
            <a:picLocks noChangeAspect="1"/>
          </p:cNvPicPr>
          <p:nvPr/>
        </p:nvPicPr>
        <p:blipFill>
          <a:blip r:embed="rId5"/>
          <a:stretch>
            <a:fillRect/>
          </a:stretch>
        </p:blipFill>
        <p:spPr>
          <a:xfrm>
            <a:off x="6295073" y="1842183"/>
            <a:ext cx="5432923" cy="2990274"/>
          </a:xfrm>
          <a:prstGeom prst="rect">
            <a:avLst/>
          </a:prstGeom>
        </p:spPr>
      </p:pic>
    </p:spTree>
    <p:custDataLst>
      <p:tags r:id="rId1"/>
    </p:custDataLst>
    <p:extLst>
      <p:ext uri="{BB962C8B-B14F-4D97-AF65-F5344CB8AC3E}">
        <p14:creationId xmlns:p14="http://schemas.microsoft.com/office/powerpoint/2010/main" val="24593344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  </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1" y="3644537"/>
            <a:ext cx="5413394" cy="615553"/>
          </a:xfrm>
        </p:spPr>
        <p:txBody>
          <a:bodyPr/>
          <a:lstStyle/>
          <a:p>
            <a:r>
              <a:rPr lang="en-US" sz="2800" dirty="0"/>
              <a:t>Azure Sentinel</a:t>
            </a:r>
          </a:p>
        </p:txBody>
      </p:sp>
    </p:spTree>
    <p:extLst>
      <p:ext uri="{BB962C8B-B14F-4D97-AF65-F5344CB8AC3E}">
        <p14:creationId xmlns:p14="http://schemas.microsoft.com/office/powerpoint/2010/main" val="40227822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dirty="0"/>
            </a:br>
            <a:r>
              <a:rPr lang="en-US" dirty="0"/>
              <a:t>Lesson 4: Describe threat protection with Microsoft 365 Defender</a:t>
            </a:r>
            <a:br>
              <a:rPr lang="en-US" dirty="0"/>
            </a:br>
            <a:endParaRPr lang="en-US" dirty="0"/>
          </a:p>
        </p:txBody>
      </p:sp>
      <p:sp>
        <p:nvSpPr>
          <p:cNvPr id="2" name="safe" title="Icon of a locked safe">
            <a:extLst>
              <a:ext uri="{FF2B5EF4-FFF2-40B4-BE49-F238E27FC236}">
                <a16:creationId xmlns:a16="http://schemas.microsoft.com/office/drawing/2014/main" id="{F3B9F3D4-E6FB-4213-B267-85F67EE6355D}"/>
              </a:ext>
            </a:extLst>
          </p:cNvPr>
          <p:cNvSpPr>
            <a:spLocks noChangeAspect="1" noEditPoints="1"/>
          </p:cNvSpPr>
          <p:nvPr/>
        </p:nvSpPr>
        <p:spPr bwMode="auto">
          <a:xfrm>
            <a:off x="10063635" y="2721383"/>
            <a:ext cx="1315771" cy="13945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20603430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4 Introduction</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1338013"/>
            <a:ext cx="11340811" cy="496594"/>
          </a:xfrm>
          <a:prstGeom prst="rect">
            <a:avLst/>
          </a:prstGeom>
        </p:spPr>
        <p:txBody>
          <a:bodyPr lIns="0" rIns="0">
            <a:normAutofit fontScale="92500" lnSpcReduction="10000"/>
          </a:bodyPr>
          <a:lstStyle/>
          <a:p>
            <a:pPr lvl="1"/>
            <a:r>
              <a:rPr lang="en-US" sz="2400" dirty="0"/>
              <a:t>At the end of this module, you’ll be able to:</a:t>
            </a:r>
          </a:p>
        </p:txBody>
      </p:sp>
      <p:sp>
        <p:nvSpPr>
          <p:cNvPr id="7" name="Text Placeholder 2">
            <a:extLst>
              <a:ext uri="{FF2B5EF4-FFF2-40B4-BE49-F238E27FC236}">
                <a16:creationId xmlns:a16="http://schemas.microsoft.com/office/drawing/2014/main" id="{E78DABBA-8119-47EA-AC95-36C4CC3C1B20}"/>
              </a:ext>
            </a:extLst>
          </p:cNvPr>
          <p:cNvSpPr txBox="1">
            <a:spLocks/>
          </p:cNvSpPr>
          <p:nvPr/>
        </p:nvSpPr>
        <p:spPr>
          <a:xfrm>
            <a:off x="432089"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dirty="0"/>
          </a:p>
          <a:p>
            <a:pPr algn="ctr">
              <a:spcBef>
                <a:spcPts val="0"/>
              </a:spcBef>
              <a:spcAft>
                <a:spcPts val="0"/>
              </a:spcAft>
            </a:pPr>
            <a:r>
              <a:rPr lang="en-US" dirty="0"/>
              <a:t>Describe </a:t>
            </a:r>
          </a:p>
          <a:p>
            <a:pPr algn="ctr">
              <a:spcBef>
                <a:spcPts val="0"/>
              </a:spcBef>
              <a:spcAft>
                <a:spcPts val="0"/>
              </a:spcAft>
            </a:pPr>
            <a:r>
              <a:rPr lang="en-US" dirty="0"/>
              <a:t>the Microsoft 365 Defender service.</a:t>
            </a:r>
            <a:endParaRPr lang="en-US" sz="2200" dirty="0"/>
          </a:p>
        </p:txBody>
      </p:sp>
      <p:sp>
        <p:nvSpPr>
          <p:cNvPr id="5" name="Text Placeholder 2">
            <a:extLst>
              <a:ext uri="{FF2B5EF4-FFF2-40B4-BE49-F238E27FC236}">
                <a16:creationId xmlns:a16="http://schemas.microsoft.com/office/drawing/2014/main" id="{C3F0F8D2-AAFB-4ED2-9804-166FBB1F3222}"/>
              </a:ext>
            </a:extLst>
          </p:cNvPr>
          <p:cNvSpPr txBox="1">
            <a:spLocks/>
          </p:cNvSpPr>
          <p:nvPr/>
        </p:nvSpPr>
        <p:spPr>
          <a:xfrm>
            <a:off x="4369674"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sz="2200" spc="-90" dirty="0"/>
          </a:p>
          <a:p>
            <a:pPr algn="ctr">
              <a:spcBef>
                <a:spcPts val="0"/>
              </a:spcBef>
              <a:spcAft>
                <a:spcPts val="0"/>
              </a:spcAft>
            </a:pPr>
            <a:r>
              <a:rPr lang="en-US" sz="2200" spc="-90" dirty="0"/>
              <a:t>Describe </a:t>
            </a:r>
          </a:p>
          <a:p>
            <a:pPr algn="ctr">
              <a:spcBef>
                <a:spcPts val="0"/>
              </a:spcBef>
              <a:spcAft>
                <a:spcPts val="0"/>
              </a:spcAft>
            </a:pPr>
            <a:r>
              <a:rPr lang="en-US" sz="2200" spc="-90" dirty="0"/>
              <a:t>how Microsoft 365 Defender provides integrated protection against sophisticated attacks.</a:t>
            </a:r>
          </a:p>
        </p:txBody>
      </p:sp>
      <p:sp>
        <p:nvSpPr>
          <p:cNvPr id="6" name="Text Placeholder 3">
            <a:extLst>
              <a:ext uri="{FF2B5EF4-FFF2-40B4-BE49-F238E27FC236}">
                <a16:creationId xmlns:a16="http://schemas.microsoft.com/office/drawing/2014/main" id="{E5F7E518-2D16-4E67-B59F-A382CEA3F4A2}"/>
              </a:ext>
            </a:extLst>
          </p:cNvPr>
          <p:cNvSpPr txBox="1">
            <a:spLocks/>
          </p:cNvSpPr>
          <p:nvPr/>
        </p:nvSpPr>
        <p:spPr>
          <a:xfrm>
            <a:off x="8320705"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sz="2200" dirty="0"/>
          </a:p>
          <a:p>
            <a:pPr algn="ctr">
              <a:spcBef>
                <a:spcPts val="0"/>
              </a:spcBef>
              <a:spcAft>
                <a:spcPts val="0"/>
              </a:spcAft>
            </a:pPr>
            <a:r>
              <a:rPr lang="en-US" sz="2200" dirty="0"/>
              <a:t>Describe </a:t>
            </a:r>
          </a:p>
          <a:p>
            <a:pPr algn="ctr">
              <a:spcBef>
                <a:spcPts val="0"/>
              </a:spcBef>
              <a:spcAft>
                <a:spcPts val="0"/>
              </a:spcAft>
            </a:pPr>
            <a:r>
              <a:rPr lang="en-US" sz="2200" dirty="0"/>
              <a:t>how Microsoft Cloud App Security can help defend your data and assets.</a:t>
            </a:r>
          </a:p>
        </p:txBody>
      </p:sp>
      <p:grpSp>
        <p:nvGrpSpPr>
          <p:cNvPr id="22" name="组合 21">
            <a:extLst>
              <a:ext uri="{FF2B5EF4-FFF2-40B4-BE49-F238E27FC236}">
                <a16:creationId xmlns:a16="http://schemas.microsoft.com/office/drawing/2014/main" id="{0C5F53C3-304D-46EB-9A75-B1C58A9F7231}"/>
              </a:ext>
              <a:ext uri="{C183D7F6-B498-43B3-948B-1728B52AA6E4}">
                <adec:decorative xmlns:adec="http://schemas.microsoft.com/office/drawing/2017/decorative" val="1"/>
              </a:ext>
            </a:extLst>
          </p:cNvPr>
          <p:cNvGrpSpPr/>
          <p:nvPr/>
        </p:nvGrpSpPr>
        <p:grpSpPr>
          <a:xfrm>
            <a:off x="1605716" y="1969689"/>
            <a:ext cx="1085972" cy="1086125"/>
            <a:chOff x="1605716" y="1969689"/>
            <a:chExt cx="1085972" cy="1086125"/>
          </a:xfrm>
        </p:grpSpPr>
        <p:grpSp>
          <p:nvGrpSpPr>
            <p:cNvPr id="23" name="Group 20">
              <a:extLst>
                <a:ext uri="{FF2B5EF4-FFF2-40B4-BE49-F238E27FC236}">
                  <a16:creationId xmlns:a16="http://schemas.microsoft.com/office/drawing/2014/main" id="{AD448860-3C33-4F2D-831D-13ED89F8040D}"/>
                </a:ext>
              </a:extLst>
            </p:cNvPr>
            <p:cNvGrpSpPr/>
            <p:nvPr/>
          </p:nvGrpSpPr>
          <p:grpSpPr>
            <a:xfrm>
              <a:off x="1605716" y="1969689"/>
              <a:ext cx="1085972" cy="1086125"/>
              <a:chOff x="1077158" y="1999707"/>
              <a:chExt cx="821786" cy="821902"/>
            </a:xfrm>
          </p:grpSpPr>
          <p:sp>
            <p:nvSpPr>
              <p:cNvPr id="25" name="Freeform 5">
                <a:extLst>
                  <a:ext uri="{FF2B5EF4-FFF2-40B4-BE49-F238E27FC236}">
                    <a16:creationId xmlns:a16="http://schemas.microsoft.com/office/drawing/2014/main" id="{BE2551DC-CF39-4916-BB52-1107D29CBD57}"/>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6" name="Freeform 6">
                <a:extLst>
                  <a:ext uri="{FF2B5EF4-FFF2-40B4-BE49-F238E27FC236}">
                    <a16:creationId xmlns:a16="http://schemas.microsoft.com/office/drawing/2014/main" id="{714915FE-59A8-4EAB-8B2D-0F66ADA981B4}"/>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4" name="Shield_EA18" title="Icon of a shield">
              <a:extLst>
                <a:ext uri="{FF2B5EF4-FFF2-40B4-BE49-F238E27FC236}">
                  <a16:creationId xmlns:a16="http://schemas.microsoft.com/office/drawing/2014/main" id="{67C87883-A65D-4F5B-9CDB-83F8F4051639}"/>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37" name="组合 36">
            <a:extLst>
              <a:ext uri="{FF2B5EF4-FFF2-40B4-BE49-F238E27FC236}">
                <a16:creationId xmlns:a16="http://schemas.microsoft.com/office/drawing/2014/main" id="{B63841B4-9587-4630-A66F-134DA5CF9A91}"/>
              </a:ext>
              <a:ext uri="{C183D7F6-B498-43B3-948B-1728B52AA6E4}">
                <adec:decorative xmlns:adec="http://schemas.microsoft.com/office/drawing/2017/decorative" val="1"/>
              </a:ext>
            </a:extLst>
          </p:cNvPr>
          <p:cNvGrpSpPr/>
          <p:nvPr/>
        </p:nvGrpSpPr>
        <p:grpSpPr>
          <a:xfrm>
            <a:off x="5553014" y="1969689"/>
            <a:ext cx="1085972" cy="1086125"/>
            <a:chOff x="1605716" y="1969689"/>
            <a:chExt cx="1085972" cy="1086125"/>
          </a:xfrm>
        </p:grpSpPr>
        <p:grpSp>
          <p:nvGrpSpPr>
            <p:cNvPr id="38" name="Group 20">
              <a:extLst>
                <a:ext uri="{FF2B5EF4-FFF2-40B4-BE49-F238E27FC236}">
                  <a16:creationId xmlns:a16="http://schemas.microsoft.com/office/drawing/2014/main" id="{D0B5338A-C001-4817-AEBA-E15D2FD02408}"/>
                </a:ext>
              </a:extLst>
            </p:cNvPr>
            <p:cNvGrpSpPr/>
            <p:nvPr/>
          </p:nvGrpSpPr>
          <p:grpSpPr>
            <a:xfrm>
              <a:off x="1605716" y="1969689"/>
              <a:ext cx="1085972" cy="1086125"/>
              <a:chOff x="1077158" y="1999707"/>
              <a:chExt cx="821786" cy="821902"/>
            </a:xfrm>
          </p:grpSpPr>
          <p:sp>
            <p:nvSpPr>
              <p:cNvPr id="40" name="Freeform 5">
                <a:extLst>
                  <a:ext uri="{FF2B5EF4-FFF2-40B4-BE49-F238E27FC236}">
                    <a16:creationId xmlns:a16="http://schemas.microsoft.com/office/drawing/2014/main" id="{1B6886C5-878B-4A94-891A-14F999C0D136}"/>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1" name="Freeform 6">
                <a:extLst>
                  <a:ext uri="{FF2B5EF4-FFF2-40B4-BE49-F238E27FC236}">
                    <a16:creationId xmlns:a16="http://schemas.microsoft.com/office/drawing/2014/main" id="{19C41182-2FB6-4406-9FC0-0D9D17E8DB37}"/>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9" name="Shield_EA18" title="Icon of a shield">
              <a:extLst>
                <a:ext uri="{FF2B5EF4-FFF2-40B4-BE49-F238E27FC236}">
                  <a16:creationId xmlns:a16="http://schemas.microsoft.com/office/drawing/2014/main" id="{55786A45-2A80-4C0C-A972-536F931027EA}"/>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2" name="组合 41">
            <a:extLst>
              <a:ext uri="{FF2B5EF4-FFF2-40B4-BE49-F238E27FC236}">
                <a16:creationId xmlns:a16="http://schemas.microsoft.com/office/drawing/2014/main" id="{3EB97180-E84B-446D-8E5E-E76918CF8968}"/>
              </a:ext>
              <a:ext uri="{C183D7F6-B498-43B3-948B-1728B52AA6E4}">
                <adec:decorative xmlns:adec="http://schemas.microsoft.com/office/drawing/2017/decorative" val="1"/>
              </a:ext>
            </a:extLst>
          </p:cNvPr>
          <p:cNvGrpSpPr/>
          <p:nvPr/>
        </p:nvGrpSpPr>
        <p:grpSpPr>
          <a:xfrm>
            <a:off x="9497322" y="1969689"/>
            <a:ext cx="1085972" cy="1086125"/>
            <a:chOff x="1605716" y="1969689"/>
            <a:chExt cx="1085972" cy="1086125"/>
          </a:xfrm>
        </p:grpSpPr>
        <p:grpSp>
          <p:nvGrpSpPr>
            <p:cNvPr id="43" name="Group 20">
              <a:extLst>
                <a:ext uri="{FF2B5EF4-FFF2-40B4-BE49-F238E27FC236}">
                  <a16:creationId xmlns:a16="http://schemas.microsoft.com/office/drawing/2014/main" id="{AA02A09F-ABD6-4F64-990F-E14347000B35}"/>
                </a:ext>
              </a:extLst>
            </p:cNvPr>
            <p:cNvGrpSpPr/>
            <p:nvPr/>
          </p:nvGrpSpPr>
          <p:grpSpPr>
            <a:xfrm>
              <a:off x="1605716" y="1969689"/>
              <a:ext cx="1085972" cy="1086125"/>
              <a:chOff x="1077158" y="1999707"/>
              <a:chExt cx="821786" cy="821902"/>
            </a:xfrm>
          </p:grpSpPr>
          <p:sp>
            <p:nvSpPr>
              <p:cNvPr id="45" name="Freeform 5">
                <a:extLst>
                  <a:ext uri="{FF2B5EF4-FFF2-40B4-BE49-F238E27FC236}">
                    <a16:creationId xmlns:a16="http://schemas.microsoft.com/office/drawing/2014/main" id="{48430CB4-E6AB-466E-9E18-DAB9C58F8D32}"/>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6" name="Freeform 6">
                <a:extLst>
                  <a:ext uri="{FF2B5EF4-FFF2-40B4-BE49-F238E27FC236}">
                    <a16:creationId xmlns:a16="http://schemas.microsoft.com/office/drawing/2014/main" id="{BBDEA78F-7903-44EB-B6C3-71FA2D116EBA}"/>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4" name="Shield_EA18" title="Icon of a shield">
              <a:extLst>
                <a:ext uri="{FF2B5EF4-FFF2-40B4-BE49-F238E27FC236}">
                  <a16:creationId xmlns:a16="http://schemas.microsoft.com/office/drawing/2014/main" id="{2FB032A4-AE81-4FD4-BA97-A0954EA1EA86}"/>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6692382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CF659D5C-0CF0-430C-87FB-00AD9BEA408F}"/>
              </a:ext>
              <a:ext uri="{C183D7F6-B498-43B3-948B-1728B52AA6E4}">
                <adec:decorative xmlns:adec="http://schemas.microsoft.com/office/drawing/2017/decorative" val="1"/>
              </a:ext>
            </a:extLst>
          </p:cNvPr>
          <p:cNvSpPr/>
          <p:nvPr/>
        </p:nvSpPr>
        <p:spPr bwMode="auto">
          <a:xfrm>
            <a:off x="425038" y="1276300"/>
            <a:ext cx="4126642" cy="430540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pt-BR" dirty="0"/>
              <a:t>Microsoft 365 Defender services</a:t>
            </a:r>
            <a:endParaRPr lang="en-US" dirty="0"/>
          </a:p>
        </p:txBody>
      </p:sp>
      <p:sp>
        <p:nvSpPr>
          <p:cNvPr id="22" name="Content Placeholder 2">
            <a:extLst>
              <a:ext uri="{FF2B5EF4-FFF2-40B4-BE49-F238E27FC236}">
                <a16:creationId xmlns:a16="http://schemas.microsoft.com/office/drawing/2014/main" id="{67520D6D-2BAC-4A8F-AC36-238506BEA8C0}"/>
              </a:ext>
            </a:extLst>
          </p:cNvPr>
          <p:cNvSpPr txBox="1">
            <a:spLocks/>
          </p:cNvSpPr>
          <p:nvPr/>
        </p:nvSpPr>
        <p:spPr>
          <a:xfrm>
            <a:off x="663518" y="1475798"/>
            <a:ext cx="3640109" cy="722507"/>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2000" b="1" dirty="0">
                <a:latin typeface="Segoe UI" panose="020B0502040204020203" pitchFamily="34" charset="0"/>
                <a:cs typeface="Segoe UI" panose="020B0502040204020203" pitchFamily="34" charset="0"/>
              </a:rPr>
              <a:t>Microsoft 365 Defender</a:t>
            </a:r>
          </a:p>
        </p:txBody>
      </p:sp>
      <p:sp>
        <p:nvSpPr>
          <p:cNvPr id="23" name="Content Placeholder 2">
            <a:extLst>
              <a:ext uri="{FF2B5EF4-FFF2-40B4-BE49-F238E27FC236}">
                <a16:creationId xmlns:a16="http://schemas.microsoft.com/office/drawing/2014/main" id="{CB47DDAF-BCBA-467D-80F5-9699AA5DECA4}"/>
              </a:ext>
            </a:extLst>
          </p:cNvPr>
          <p:cNvSpPr txBox="1">
            <a:spLocks/>
          </p:cNvSpPr>
          <p:nvPr/>
        </p:nvSpPr>
        <p:spPr>
          <a:xfrm>
            <a:off x="1763299" y="2234317"/>
            <a:ext cx="2570606" cy="1141780"/>
          </a:xfrm>
          <a:prstGeom prst="rect">
            <a:avLst/>
          </a:prstGeom>
        </p:spPr>
        <p:txBody>
          <a:bodyPr vert="horz" wrap="square" lIns="0" tIns="91440" rIns="0" bIns="91440" rtlCol="0">
            <a:normAutofit fontScale="92500" lnSpcReduction="10000"/>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1800" dirty="0">
                <a:latin typeface="+mn-lt"/>
                <a:ea typeface="+mj-ea"/>
                <a:cs typeface="Segoe UI" panose="020B0502040204020203" pitchFamily="34" charset="0"/>
              </a:rPr>
              <a:t>Natively coordinate the detection, prevention, investigation, and response to threats.</a:t>
            </a:r>
            <a:endParaRPr lang="en-US" altLang="zh-CN" sz="1400" b="0" i="0" dirty="0">
              <a:solidFill>
                <a:srgbClr val="171717"/>
              </a:solidFill>
              <a:effectLst/>
              <a:latin typeface="+mn-lt"/>
              <a:cs typeface="Segoe UI" panose="020B0502040204020203" pitchFamily="34" charset="0"/>
            </a:endParaRPr>
          </a:p>
        </p:txBody>
      </p:sp>
      <p:sp>
        <p:nvSpPr>
          <p:cNvPr id="70" name="Content Placeholder 2">
            <a:extLst>
              <a:ext uri="{FF2B5EF4-FFF2-40B4-BE49-F238E27FC236}">
                <a16:creationId xmlns:a16="http://schemas.microsoft.com/office/drawing/2014/main" id="{03CC51CB-607C-4711-8777-4D9C08114E09}"/>
              </a:ext>
            </a:extLst>
          </p:cNvPr>
          <p:cNvSpPr txBox="1">
            <a:spLocks/>
          </p:cNvSpPr>
          <p:nvPr/>
        </p:nvSpPr>
        <p:spPr>
          <a:xfrm>
            <a:off x="1763298" y="3484914"/>
            <a:ext cx="2570606" cy="1141780"/>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1800" dirty="0">
                <a:latin typeface="+mn-lt"/>
                <a:ea typeface="+mj-ea"/>
                <a:cs typeface="Segoe UI" panose="020B0502040204020203" pitchFamily="34" charset="0"/>
              </a:rPr>
              <a:t>Protects identities, endpoints, apps and email &amp; collaboration.</a:t>
            </a:r>
            <a:endParaRPr lang="en-US" altLang="zh-CN" sz="1400" b="0" i="0" dirty="0">
              <a:solidFill>
                <a:srgbClr val="171717"/>
              </a:solidFill>
              <a:effectLst/>
              <a:latin typeface="+mn-lt"/>
              <a:cs typeface="Segoe UI" panose="020B0502040204020203" pitchFamily="34" charset="0"/>
            </a:endParaRPr>
          </a:p>
        </p:txBody>
      </p:sp>
      <p:pic>
        <p:nvPicPr>
          <p:cNvPr id="26" name="图片 25" descr="Diagram that shows the four aspects that make up the Microsoft 365 Defender suite: identity, endpoints, apps, and email.">
            <a:extLst>
              <a:ext uri="{FF2B5EF4-FFF2-40B4-BE49-F238E27FC236}">
                <a16:creationId xmlns:a16="http://schemas.microsoft.com/office/drawing/2014/main" id="{41455340-5C0E-4094-A334-E36F321392B1}"/>
              </a:ext>
            </a:extLst>
          </p:cNvPr>
          <p:cNvPicPr>
            <a:picLocks noChangeAspect="1"/>
          </p:cNvPicPr>
          <p:nvPr/>
        </p:nvPicPr>
        <p:blipFill>
          <a:blip r:embed="rId4"/>
          <a:stretch>
            <a:fillRect/>
          </a:stretch>
        </p:blipFill>
        <p:spPr>
          <a:xfrm>
            <a:off x="4616598" y="2107718"/>
            <a:ext cx="7497225" cy="2470796"/>
          </a:xfrm>
          <a:prstGeom prst="rect">
            <a:avLst/>
          </a:prstGeom>
        </p:spPr>
      </p:pic>
      <p:grpSp>
        <p:nvGrpSpPr>
          <p:cNvPr id="3" name="组合 2">
            <a:extLst>
              <a:ext uri="{FF2B5EF4-FFF2-40B4-BE49-F238E27FC236}">
                <a16:creationId xmlns:a16="http://schemas.microsoft.com/office/drawing/2014/main" id="{51D96D33-7BD8-4AFB-A889-FC4D0A8C4057}"/>
              </a:ext>
              <a:ext uri="{C183D7F6-B498-43B3-948B-1728B52AA6E4}">
                <adec:decorative xmlns:adec="http://schemas.microsoft.com/office/drawing/2017/decorative" val="1"/>
              </a:ext>
            </a:extLst>
          </p:cNvPr>
          <p:cNvGrpSpPr/>
          <p:nvPr/>
        </p:nvGrpSpPr>
        <p:grpSpPr>
          <a:xfrm>
            <a:off x="663518" y="2338637"/>
            <a:ext cx="933007" cy="933139"/>
            <a:chOff x="785508" y="3027332"/>
            <a:chExt cx="933007" cy="933139"/>
          </a:xfrm>
        </p:grpSpPr>
        <p:grpSp>
          <p:nvGrpSpPr>
            <p:cNvPr id="5" name="Group 20">
              <a:extLst>
                <a:ext uri="{FF2B5EF4-FFF2-40B4-BE49-F238E27FC236}">
                  <a16:creationId xmlns:a16="http://schemas.microsoft.com/office/drawing/2014/main" id="{54E2E3ED-F943-4BB4-9113-91D9C864A9E7}"/>
                </a:ext>
              </a:extLst>
            </p:cNvPr>
            <p:cNvGrpSpPr/>
            <p:nvPr/>
          </p:nvGrpSpPr>
          <p:grpSpPr>
            <a:xfrm>
              <a:off x="785508" y="3027332"/>
              <a:ext cx="933007" cy="933139"/>
              <a:chOff x="1077158" y="1999707"/>
              <a:chExt cx="821786" cy="821902"/>
            </a:xfrm>
          </p:grpSpPr>
          <p:sp>
            <p:nvSpPr>
              <p:cNvPr id="7" name="Freeform 5">
                <a:extLst>
                  <a:ext uri="{FF2B5EF4-FFF2-40B4-BE49-F238E27FC236}">
                    <a16:creationId xmlns:a16="http://schemas.microsoft.com/office/drawing/2014/main" id="{AEDC4243-08CC-4F80-B98E-DCE8D648EE5A}"/>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 name="Freeform 6">
                <a:extLst>
                  <a:ext uri="{FF2B5EF4-FFF2-40B4-BE49-F238E27FC236}">
                    <a16:creationId xmlns:a16="http://schemas.microsoft.com/office/drawing/2014/main" id="{69226CF5-DCDF-4624-BCB7-F1E9B9C8121B}"/>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 name="magnify" title="Icon of a magnifying glass">
              <a:extLst>
                <a:ext uri="{FF2B5EF4-FFF2-40B4-BE49-F238E27FC236}">
                  <a16:creationId xmlns:a16="http://schemas.microsoft.com/office/drawing/2014/main" id="{F3B7142E-BFBB-4A7C-A2E9-8CFD3390E6D5}"/>
                </a:ext>
              </a:extLst>
            </p:cNvPr>
            <p:cNvSpPr>
              <a:spLocks noChangeAspect="1" noEditPoints="1"/>
            </p:cNvSpPr>
            <p:nvPr/>
          </p:nvSpPr>
          <p:spPr bwMode="auto">
            <a:xfrm flipH="1">
              <a:off x="1021047" y="3267351"/>
              <a:ext cx="461927" cy="45309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组合 10">
            <a:extLst>
              <a:ext uri="{FF2B5EF4-FFF2-40B4-BE49-F238E27FC236}">
                <a16:creationId xmlns:a16="http://schemas.microsoft.com/office/drawing/2014/main" id="{0BC46E75-FAFB-4A40-A89E-329A672FEA4A}"/>
              </a:ext>
              <a:ext uri="{C183D7F6-B498-43B3-948B-1728B52AA6E4}">
                <adec:decorative xmlns:adec="http://schemas.microsoft.com/office/drawing/2017/decorative" val="1"/>
              </a:ext>
            </a:extLst>
          </p:cNvPr>
          <p:cNvGrpSpPr/>
          <p:nvPr/>
        </p:nvGrpSpPr>
        <p:grpSpPr>
          <a:xfrm>
            <a:off x="666895" y="3589234"/>
            <a:ext cx="933007" cy="933139"/>
            <a:chOff x="3742068" y="3027332"/>
            <a:chExt cx="933007" cy="933139"/>
          </a:xfrm>
        </p:grpSpPr>
        <p:grpSp>
          <p:nvGrpSpPr>
            <p:cNvPr id="13" name="Group 20">
              <a:extLst>
                <a:ext uri="{FF2B5EF4-FFF2-40B4-BE49-F238E27FC236}">
                  <a16:creationId xmlns:a16="http://schemas.microsoft.com/office/drawing/2014/main" id="{F70BD04E-6B7D-4DD1-AF22-87B19B71685D}"/>
                </a:ext>
              </a:extLst>
            </p:cNvPr>
            <p:cNvGrpSpPr/>
            <p:nvPr/>
          </p:nvGrpSpPr>
          <p:grpSpPr>
            <a:xfrm>
              <a:off x="3742068" y="3027332"/>
              <a:ext cx="933007" cy="933139"/>
              <a:chOff x="1077158" y="1999707"/>
              <a:chExt cx="821786" cy="821902"/>
            </a:xfrm>
          </p:grpSpPr>
          <p:sp>
            <p:nvSpPr>
              <p:cNvPr id="15" name="Freeform 5">
                <a:extLst>
                  <a:ext uri="{FF2B5EF4-FFF2-40B4-BE49-F238E27FC236}">
                    <a16:creationId xmlns:a16="http://schemas.microsoft.com/office/drawing/2014/main" id="{CF4903D2-818F-414D-A690-E1E2A139C2C0}"/>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6" name="Freeform 6">
                <a:extLst>
                  <a:ext uri="{FF2B5EF4-FFF2-40B4-BE49-F238E27FC236}">
                    <a16:creationId xmlns:a16="http://schemas.microsoft.com/office/drawing/2014/main" id="{FE9265D6-3CF3-4869-BEA3-5179E0B974B2}"/>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0" name="Shield_EA18" title="Icon of a shield">
              <a:extLst>
                <a:ext uri="{FF2B5EF4-FFF2-40B4-BE49-F238E27FC236}">
                  <a16:creationId xmlns:a16="http://schemas.microsoft.com/office/drawing/2014/main" id="{F00A6B69-84B6-4D1D-8794-EC4B8CA2C0F6}"/>
                </a:ext>
              </a:extLst>
            </p:cNvPr>
            <p:cNvSpPr>
              <a:spLocks noChangeAspect="1"/>
            </p:cNvSpPr>
            <p:nvPr/>
          </p:nvSpPr>
          <p:spPr bwMode="auto">
            <a:xfrm>
              <a:off x="3980479" y="3267351"/>
              <a:ext cx="484200" cy="51551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8" name="矩形 27">
            <a:extLst>
              <a:ext uri="{FF2B5EF4-FFF2-40B4-BE49-F238E27FC236}">
                <a16:creationId xmlns:a16="http://schemas.microsoft.com/office/drawing/2014/main" id="{F4389294-727F-4198-A88C-EBD605FF85F8}"/>
              </a:ext>
              <a:ext uri="{C183D7F6-B498-43B3-948B-1728B52AA6E4}">
                <adec:decorative xmlns:adec="http://schemas.microsoft.com/office/drawing/2017/decorative" val="1"/>
              </a:ext>
            </a:extLst>
          </p:cNvPr>
          <p:cNvSpPr/>
          <p:nvPr/>
        </p:nvSpPr>
        <p:spPr bwMode="auto">
          <a:xfrm>
            <a:off x="4967883" y="1276300"/>
            <a:ext cx="6951480" cy="4305400"/>
          </a:xfrm>
          <a:prstGeom prst="rect">
            <a:avLst/>
          </a:pr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6057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Lesson 1: Describe basic security capabilities in Azure</a:t>
            </a:r>
            <a:endParaRPr lang="en-US" dirty="0"/>
          </a:p>
        </p:txBody>
      </p:sp>
      <p:sp>
        <p:nvSpPr>
          <p:cNvPr id="2" name="Fingerprint_E928" title="Icon of a fingerprint">
            <a:extLst>
              <a:ext uri="{FF2B5EF4-FFF2-40B4-BE49-F238E27FC236}">
                <a16:creationId xmlns:a16="http://schemas.microsoft.com/office/drawing/2014/main" id="{0A43E623-D7DF-495F-B6E7-38825935F3D2}"/>
              </a:ext>
            </a:extLst>
          </p:cNvPr>
          <p:cNvSpPr>
            <a:spLocks noChangeAspect="1" noEditPoints="1"/>
          </p:cNvSpPr>
          <p:nvPr/>
        </p:nvSpPr>
        <p:spPr bwMode="auto">
          <a:xfrm>
            <a:off x="10191180" y="2692762"/>
            <a:ext cx="1094928" cy="1472475"/>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381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custDataLst>
      <p:tags r:id="rId1"/>
    </p:custDataLst>
    <p:extLst>
      <p:ext uri="{BB962C8B-B14F-4D97-AF65-F5344CB8AC3E}">
        <p14:creationId xmlns:p14="http://schemas.microsoft.com/office/powerpoint/2010/main" val="2281750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0EE88A6-DC9D-42F4-92F3-5F27064CD0FD}"/>
              </a:ext>
              <a:ext uri="{C183D7F6-B498-43B3-948B-1728B52AA6E4}">
                <adec:decorative xmlns:adec="http://schemas.microsoft.com/office/drawing/2017/decorative" val="1"/>
              </a:ext>
            </a:extLst>
          </p:cNvPr>
          <p:cNvSpPr/>
          <p:nvPr/>
        </p:nvSpPr>
        <p:spPr bwMode="auto">
          <a:xfrm>
            <a:off x="418643" y="1234006"/>
            <a:ext cx="11354714" cy="68019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pt-BR" dirty="0"/>
              <a:t>Microsoft Defender for Identity</a:t>
            </a:r>
            <a:endParaRPr lang="en-US" dirty="0"/>
          </a:p>
        </p:txBody>
      </p:sp>
      <p:sp>
        <p:nvSpPr>
          <p:cNvPr id="9" name="Content Placeholder 2">
            <a:extLst>
              <a:ext uri="{FF2B5EF4-FFF2-40B4-BE49-F238E27FC236}">
                <a16:creationId xmlns:a16="http://schemas.microsoft.com/office/drawing/2014/main" id="{AE16E16B-EF50-4CC7-84DE-321C50DE2B80}"/>
              </a:ext>
            </a:extLst>
          </p:cNvPr>
          <p:cNvSpPr txBox="1">
            <a:spLocks/>
          </p:cNvSpPr>
          <p:nvPr/>
        </p:nvSpPr>
        <p:spPr>
          <a:xfrm>
            <a:off x="2408730" y="1304092"/>
            <a:ext cx="7374539" cy="540023"/>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a:pPr>
            <a:r>
              <a:rPr lang="en-US" altLang="zh-CN" sz="2000" b="1" dirty="0">
                <a:solidFill>
                  <a:schemeClr val="bg1"/>
                </a:solidFill>
                <a:latin typeface="Segoe UI" panose="020B0502040204020203" pitchFamily="34" charset="0"/>
                <a:cs typeface="Segoe UI" panose="020B0502040204020203" pitchFamily="34" charset="0"/>
              </a:rPr>
              <a:t>Microsoft Defender for Identity covers following key areas</a:t>
            </a:r>
            <a:endParaRPr lang="en-US" altLang="zh-CN" sz="1600" b="1" i="0" dirty="0">
              <a:solidFill>
                <a:schemeClr val="bg1"/>
              </a:solidFill>
              <a:effectLst/>
              <a:latin typeface="Segoe UI" panose="020B0502040204020203" pitchFamily="34" charset="0"/>
              <a:cs typeface="Segoe UI" panose="020B0502040204020203" pitchFamily="34" charset="0"/>
            </a:endParaRPr>
          </a:p>
        </p:txBody>
      </p:sp>
      <p:sp>
        <p:nvSpPr>
          <p:cNvPr id="7" name="Text Placeholder 5">
            <a:extLst>
              <a:ext uri="{FF2B5EF4-FFF2-40B4-BE49-F238E27FC236}">
                <a16:creationId xmlns:a16="http://schemas.microsoft.com/office/drawing/2014/main" id="{D64A1E3F-E0E7-4266-9B17-D4D4F739F5AF}"/>
              </a:ext>
            </a:extLst>
          </p:cNvPr>
          <p:cNvSpPr txBox="1">
            <a:spLocks/>
          </p:cNvSpPr>
          <p:nvPr/>
        </p:nvSpPr>
        <p:spPr>
          <a:xfrm>
            <a:off x="431095" y="3266203"/>
            <a:ext cx="2667365" cy="2352277"/>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Monitor and profile user behavior and activities</a:t>
            </a:r>
          </a:p>
          <a:p>
            <a:r>
              <a:rPr lang="en-US" b="0" dirty="0"/>
              <a:t>Defender for Identity monitors and analyzes user activities and information across your network, including permissions and group membership, creating a behavioral baseline for each user. </a:t>
            </a:r>
          </a:p>
        </p:txBody>
      </p:sp>
      <p:sp>
        <p:nvSpPr>
          <p:cNvPr id="8" name="Text Placeholder 5">
            <a:extLst>
              <a:ext uri="{FF2B5EF4-FFF2-40B4-BE49-F238E27FC236}">
                <a16:creationId xmlns:a16="http://schemas.microsoft.com/office/drawing/2014/main" id="{A75370B9-5417-4ADF-8F0A-F965A74B70AD}"/>
              </a:ext>
            </a:extLst>
          </p:cNvPr>
          <p:cNvSpPr txBox="1">
            <a:spLocks/>
          </p:cNvSpPr>
          <p:nvPr/>
        </p:nvSpPr>
        <p:spPr>
          <a:xfrm>
            <a:off x="3342958" y="3266203"/>
            <a:ext cx="2603367" cy="2352277"/>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Protect user identities and reduce the attack surface</a:t>
            </a:r>
          </a:p>
          <a:p>
            <a:r>
              <a:rPr lang="en-US" b="0" dirty="0"/>
              <a:t>Defender for Identity gives invaluable insights on identity configurations and suggested security best practices. Through security reports and user profile analytics.</a:t>
            </a:r>
          </a:p>
        </p:txBody>
      </p:sp>
      <p:sp>
        <p:nvSpPr>
          <p:cNvPr id="10" name="Text Placeholder 5">
            <a:extLst>
              <a:ext uri="{FF2B5EF4-FFF2-40B4-BE49-F238E27FC236}">
                <a16:creationId xmlns:a16="http://schemas.microsoft.com/office/drawing/2014/main" id="{AF1794CA-5AA8-4FAF-AA92-7EC7B052F229}"/>
              </a:ext>
            </a:extLst>
          </p:cNvPr>
          <p:cNvSpPr txBox="1">
            <a:spLocks/>
          </p:cNvSpPr>
          <p:nvPr/>
        </p:nvSpPr>
        <p:spPr>
          <a:xfrm>
            <a:off x="6268381" y="3266203"/>
            <a:ext cx="2603367" cy="2352277"/>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Identify suspicious activities and advanced attacks across the cyberattack kill-chain</a:t>
            </a:r>
          </a:p>
          <a:p>
            <a:pPr marL="285750" indent="-285750">
              <a:buFont typeface="Arial" panose="020B0604020202020204" pitchFamily="34" charset="0"/>
              <a:buChar char="•"/>
            </a:pPr>
            <a:r>
              <a:rPr lang="en-US" b="0" dirty="0"/>
              <a:t>Reconnaissance</a:t>
            </a:r>
          </a:p>
          <a:p>
            <a:pPr marL="285750" indent="-285750">
              <a:buFont typeface="Arial" panose="020B0604020202020204" pitchFamily="34" charset="0"/>
              <a:buChar char="•"/>
            </a:pPr>
            <a:r>
              <a:rPr lang="en-US" b="0" dirty="0"/>
              <a:t>Compromised credentials</a:t>
            </a:r>
          </a:p>
          <a:p>
            <a:pPr marL="285750" indent="-285750">
              <a:buFont typeface="Arial" panose="020B0604020202020204" pitchFamily="34" charset="0"/>
              <a:buChar char="•"/>
            </a:pPr>
            <a:r>
              <a:rPr lang="en-US" b="0" dirty="0"/>
              <a:t>Lateral movements</a:t>
            </a:r>
          </a:p>
          <a:p>
            <a:pPr marL="285750" indent="-285750">
              <a:buFont typeface="Arial" panose="020B0604020202020204" pitchFamily="34" charset="0"/>
              <a:buChar char="•"/>
            </a:pPr>
            <a:r>
              <a:rPr lang="en-US" b="0" dirty="0"/>
              <a:t>Domain dominance</a:t>
            </a:r>
          </a:p>
        </p:txBody>
      </p:sp>
      <p:sp>
        <p:nvSpPr>
          <p:cNvPr id="11" name="Text Placeholder 5">
            <a:extLst>
              <a:ext uri="{FF2B5EF4-FFF2-40B4-BE49-F238E27FC236}">
                <a16:creationId xmlns:a16="http://schemas.microsoft.com/office/drawing/2014/main" id="{689B20FA-8291-4270-B856-2AEF2D94FA7F}"/>
              </a:ext>
            </a:extLst>
          </p:cNvPr>
          <p:cNvSpPr txBox="1">
            <a:spLocks/>
          </p:cNvSpPr>
          <p:nvPr/>
        </p:nvSpPr>
        <p:spPr>
          <a:xfrm>
            <a:off x="9316724" y="3266203"/>
            <a:ext cx="2443187" cy="2352277"/>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spcAft>
                <a:spcPts val="0"/>
              </a:spcAft>
            </a:pPr>
            <a:r>
              <a:rPr lang="en-US" dirty="0"/>
              <a:t>Investigate alerts and </a:t>
            </a:r>
          </a:p>
          <a:p>
            <a:pPr>
              <a:spcBef>
                <a:spcPts val="0"/>
              </a:spcBef>
            </a:pPr>
            <a:r>
              <a:rPr lang="en-US" dirty="0"/>
              <a:t>user activities</a:t>
            </a:r>
          </a:p>
          <a:p>
            <a:pPr>
              <a:spcBef>
                <a:spcPts val="0"/>
              </a:spcBef>
              <a:spcAft>
                <a:spcPts val="0"/>
              </a:spcAft>
            </a:pPr>
            <a:r>
              <a:rPr lang="en-US" b="0" dirty="0"/>
              <a:t>Defender for Identity is designed to reduce general alert noise, providing only relevant, important security alerts in a simple, real-time organizational attack timeline.</a:t>
            </a:r>
          </a:p>
        </p:txBody>
      </p:sp>
      <p:cxnSp>
        <p:nvCxnSpPr>
          <p:cNvPr id="3" name="Straight Connector 16">
            <a:extLst>
              <a:ext uri="{FF2B5EF4-FFF2-40B4-BE49-F238E27FC236}">
                <a16:creationId xmlns:a16="http://schemas.microsoft.com/office/drawing/2014/main" id="{A9F366B0-078E-4572-9585-B5C759BBECF1}"/>
              </a:ext>
              <a:ext uri="{C183D7F6-B498-43B3-948B-1728B52AA6E4}">
                <adec:decorative xmlns:adec="http://schemas.microsoft.com/office/drawing/2017/decorative" val="1"/>
              </a:ext>
            </a:extLst>
          </p:cNvPr>
          <p:cNvCxnSpPr>
            <a:cxnSpLocks/>
          </p:cNvCxnSpPr>
          <p:nvPr/>
        </p:nvCxnSpPr>
        <p:spPr>
          <a:xfrm>
            <a:off x="3195438" y="3402425"/>
            <a:ext cx="0" cy="229733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6">
            <a:extLst>
              <a:ext uri="{FF2B5EF4-FFF2-40B4-BE49-F238E27FC236}">
                <a16:creationId xmlns:a16="http://schemas.microsoft.com/office/drawing/2014/main" id="{B944CFCF-163A-45E6-874B-00A5D4D6FE4E}"/>
              </a:ext>
              <a:ext uri="{C183D7F6-B498-43B3-948B-1728B52AA6E4}">
                <adec:decorative xmlns:adec="http://schemas.microsoft.com/office/drawing/2017/decorative" val="1"/>
              </a:ext>
            </a:extLst>
          </p:cNvPr>
          <p:cNvCxnSpPr>
            <a:cxnSpLocks/>
          </p:cNvCxnSpPr>
          <p:nvPr/>
        </p:nvCxnSpPr>
        <p:spPr>
          <a:xfrm>
            <a:off x="6034385" y="3402425"/>
            <a:ext cx="0" cy="229733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6">
            <a:extLst>
              <a:ext uri="{FF2B5EF4-FFF2-40B4-BE49-F238E27FC236}">
                <a16:creationId xmlns:a16="http://schemas.microsoft.com/office/drawing/2014/main" id="{A49004BA-C0E1-4089-85E2-1F8F47051B0C}"/>
              </a:ext>
              <a:ext uri="{C183D7F6-B498-43B3-948B-1728B52AA6E4}">
                <adec:decorative xmlns:adec="http://schemas.microsoft.com/office/drawing/2017/decorative" val="1"/>
              </a:ext>
            </a:extLst>
          </p:cNvPr>
          <p:cNvCxnSpPr>
            <a:cxnSpLocks/>
          </p:cNvCxnSpPr>
          <p:nvPr/>
        </p:nvCxnSpPr>
        <p:spPr>
          <a:xfrm>
            <a:off x="9072225" y="3402425"/>
            <a:ext cx="0" cy="229733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F9901F94-BDD3-4E57-95DE-C297A2F0C8BE}"/>
              </a:ext>
              <a:ext uri="{C183D7F6-B498-43B3-948B-1728B52AA6E4}">
                <adec:decorative xmlns:adec="http://schemas.microsoft.com/office/drawing/2017/decorative" val="1"/>
              </a:ext>
            </a:extLst>
          </p:cNvPr>
          <p:cNvGrpSpPr/>
          <p:nvPr/>
        </p:nvGrpSpPr>
        <p:grpSpPr>
          <a:xfrm>
            <a:off x="1009028" y="2150658"/>
            <a:ext cx="933007" cy="933139"/>
            <a:chOff x="1009028" y="2308584"/>
            <a:chExt cx="933007" cy="933139"/>
          </a:xfrm>
        </p:grpSpPr>
        <p:grpSp>
          <p:nvGrpSpPr>
            <p:cNvPr id="19" name="Group 20">
              <a:extLst>
                <a:ext uri="{FF2B5EF4-FFF2-40B4-BE49-F238E27FC236}">
                  <a16:creationId xmlns:a16="http://schemas.microsoft.com/office/drawing/2014/main" id="{89C1ABD8-64A4-445F-873B-3F0AAE153A57}"/>
                </a:ext>
              </a:extLst>
            </p:cNvPr>
            <p:cNvGrpSpPr/>
            <p:nvPr/>
          </p:nvGrpSpPr>
          <p:grpSpPr>
            <a:xfrm>
              <a:off x="1009028" y="2308584"/>
              <a:ext cx="933007" cy="933139"/>
              <a:chOff x="1077158" y="1999707"/>
              <a:chExt cx="821786" cy="821902"/>
            </a:xfrm>
          </p:grpSpPr>
          <p:sp>
            <p:nvSpPr>
              <p:cNvPr id="21" name="Freeform 5">
                <a:extLst>
                  <a:ext uri="{FF2B5EF4-FFF2-40B4-BE49-F238E27FC236}">
                    <a16:creationId xmlns:a16="http://schemas.microsoft.com/office/drawing/2014/main" id="{078B4B50-C8B6-42AD-A989-500F62B86152}"/>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2" name="Freeform 6">
                <a:extLst>
                  <a:ext uri="{FF2B5EF4-FFF2-40B4-BE49-F238E27FC236}">
                    <a16:creationId xmlns:a16="http://schemas.microsoft.com/office/drawing/2014/main" id="{BDA8C6C7-4202-4F51-A579-D2D4EDE619F5}"/>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4" name="Eye" title="Icon of an eyeball">
              <a:extLst>
                <a:ext uri="{FF2B5EF4-FFF2-40B4-BE49-F238E27FC236}">
                  <a16:creationId xmlns:a16="http://schemas.microsoft.com/office/drawing/2014/main" id="{FDEC2715-73FC-4169-83E9-FD3FDB0E9CE5}"/>
                </a:ext>
              </a:extLst>
            </p:cNvPr>
            <p:cNvSpPr>
              <a:spLocks noChangeAspect="1" noEditPoints="1"/>
            </p:cNvSpPr>
            <p:nvPr/>
          </p:nvSpPr>
          <p:spPr bwMode="auto">
            <a:xfrm>
              <a:off x="1147129" y="2593837"/>
              <a:ext cx="656803" cy="36263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33" name="组合 32">
            <a:extLst>
              <a:ext uri="{FF2B5EF4-FFF2-40B4-BE49-F238E27FC236}">
                <a16:creationId xmlns:a16="http://schemas.microsoft.com/office/drawing/2014/main" id="{4A3FA59B-7559-4D2C-9F62-5423B6D2FF51}"/>
              </a:ext>
              <a:ext uri="{C183D7F6-B498-43B3-948B-1728B52AA6E4}">
                <adec:decorative xmlns:adec="http://schemas.microsoft.com/office/drawing/2017/decorative" val="1"/>
              </a:ext>
            </a:extLst>
          </p:cNvPr>
          <p:cNvGrpSpPr/>
          <p:nvPr/>
        </p:nvGrpSpPr>
        <p:grpSpPr>
          <a:xfrm>
            <a:off x="4174757" y="2150658"/>
            <a:ext cx="933007" cy="933139"/>
            <a:chOff x="4077348" y="2374178"/>
            <a:chExt cx="933007" cy="933139"/>
          </a:xfrm>
        </p:grpSpPr>
        <p:grpSp>
          <p:nvGrpSpPr>
            <p:cNvPr id="27" name="Group 20">
              <a:extLst>
                <a:ext uri="{FF2B5EF4-FFF2-40B4-BE49-F238E27FC236}">
                  <a16:creationId xmlns:a16="http://schemas.microsoft.com/office/drawing/2014/main" id="{8886698D-5359-4B8C-8964-A1FEB7E40970}"/>
                </a:ext>
              </a:extLst>
            </p:cNvPr>
            <p:cNvGrpSpPr/>
            <p:nvPr/>
          </p:nvGrpSpPr>
          <p:grpSpPr>
            <a:xfrm>
              <a:off x="4077348" y="2374178"/>
              <a:ext cx="933007" cy="933139"/>
              <a:chOff x="1077158" y="1999707"/>
              <a:chExt cx="821786" cy="821902"/>
            </a:xfrm>
          </p:grpSpPr>
          <p:sp>
            <p:nvSpPr>
              <p:cNvPr id="29" name="Freeform 5">
                <a:extLst>
                  <a:ext uri="{FF2B5EF4-FFF2-40B4-BE49-F238E27FC236}">
                    <a16:creationId xmlns:a16="http://schemas.microsoft.com/office/drawing/2014/main" id="{AAC62858-3CF8-4512-86B9-00DEE5A6B2CF}"/>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0" name="Freeform 6">
                <a:extLst>
                  <a:ext uri="{FF2B5EF4-FFF2-40B4-BE49-F238E27FC236}">
                    <a16:creationId xmlns:a16="http://schemas.microsoft.com/office/drawing/2014/main" id="{7D7851A9-8133-42C2-AFC5-5A34F52E43E8}"/>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2" name="Shield_EA18" title="Icon of a shield">
              <a:extLst>
                <a:ext uri="{FF2B5EF4-FFF2-40B4-BE49-F238E27FC236}">
                  <a16:creationId xmlns:a16="http://schemas.microsoft.com/office/drawing/2014/main" id="{FCADB45E-9622-4EDE-841B-BFA1F330CD44}"/>
                </a:ext>
              </a:extLst>
            </p:cNvPr>
            <p:cNvSpPr>
              <a:spLocks noChangeAspect="1"/>
            </p:cNvSpPr>
            <p:nvPr/>
          </p:nvSpPr>
          <p:spPr bwMode="auto">
            <a:xfrm>
              <a:off x="4295742" y="2596421"/>
              <a:ext cx="497545" cy="52972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ED4A7F84-8943-4B46-A9A1-A45C60EDC063}"/>
              </a:ext>
              <a:ext uri="{C183D7F6-B498-43B3-948B-1728B52AA6E4}">
                <adec:decorative xmlns:adec="http://schemas.microsoft.com/office/drawing/2017/decorative" val="1"/>
              </a:ext>
            </a:extLst>
          </p:cNvPr>
          <p:cNvGrpSpPr/>
          <p:nvPr/>
        </p:nvGrpSpPr>
        <p:grpSpPr>
          <a:xfrm>
            <a:off x="7083240" y="2150658"/>
            <a:ext cx="933007" cy="933139"/>
            <a:chOff x="7083240" y="2150658"/>
            <a:chExt cx="933007" cy="933139"/>
          </a:xfrm>
        </p:grpSpPr>
        <p:grpSp>
          <p:nvGrpSpPr>
            <p:cNvPr id="35" name="Group 20">
              <a:extLst>
                <a:ext uri="{FF2B5EF4-FFF2-40B4-BE49-F238E27FC236}">
                  <a16:creationId xmlns:a16="http://schemas.microsoft.com/office/drawing/2014/main" id="{C49FF905-B3B4-43C6-9291-FA10A24CE865}"/>
                </a:ext>
                <a:ext uri="{C183D7F6-B498-43B3-948B-1728B52AA6E4}">
                  <adec:decorative xmlns:adec="http://schemas.microsoft.com/office/drawing/2017/decorative" val="1"/>
                </a:ext>
              </a:extLst>
            </p:cNvPr>
            <p:cNvGrpSpPr/>
            <p:nvPr/>
          </p:nvGrpSpPr>
          <p:grpSpPr>
            <a:xfrm>
              <a:off x="7083240" y="2150658"/>
              <a:ext cx="933007" cy="933139"/>
              <a:chOff x="1077158" y="1999707"/>
              <a:chExt cx="821786" cy="821902"/>
            </a:xfrm>
          </p:grpSpPr>
          <p:sp>
            <p:nvSpPr>
              <p:cNvPr id="37" name="Freeform 5">
                <a:extLst>
                  <a:ext uri="{FF2B5EF4-FFF2-40B4-BE49-F238E27FC236}">
                    <a16:creationId xmlns:a16="http://schemas.microsoft.com/office/drawing/2014/main" id="{00B50613-1986-42CE-A47A-DCED69004D2C}"/>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8" name="Freeform 6">
                <a:extLst>
                  <a:ext uri="{FF2B5EF4-FFF2-40B4-BE49-F238E27FC236}">
                    <a16:creationId xmlns:a16="http://schemas.microsoft.com/office/drawing/2014/main" id="{9A5F0946-89E5-423B-853E-5EE17791ABAB}"/>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7" name="magnify" title="Icon of a magnifying glass">
              <a:extLst>
                <a:ext uri="{FF2B5EF4-FFF2-40B4-BE49-F238E27FC236}">
                  <a16:creationId xmlns:a16="http://schemas.microsoft.com/office/drawing/2014/main" id="{B08A9C5A-774B-44BB-86D5-BD0EB5645DB8}"/>
                </a:ext>
              </a:extLst>
            </p:cNvPr>
            <p:cNvSpPr>
              <a:spLocks noChangeAspect="1" noEditPoints="1"/>
            </p:cNvSpPr>
            <p:nvPr/>
          </p:nvSpPr>
          <p:spPr bwMode="auto">
            <a:xfrm flipH="1">
              <a:off x="7318779" y="2390677"/>
              <a:ext cx="461927" cy="45309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8" name="组合 47">
            <a:extLst>
              <a:ext uri="{FF2B5EF4-FFF2-40B4-BE49-F238E27FC236}">
                <a16:creationId xmlns:a16="http://schemas.microsoft.com/office/drawing/2014/main" id="{32969F81-7DBA-4C01-87FF-875019B3BBB6}"/>
              </a:ext>
              <a:ext uri="{C183D7F6-B498-43B3-948B-1728B52AA6E4}">
                <adec:decorative xmlns:adec="http://schemas.microsoft.com/office/drawing/2017/decorative" val="1"/>
              </a:ext>
            </a:extLst>
          </p:cNvPr>
          <p:cNvGrpSpPr/>
          <p:nvPr/>
        </p:nvGrpSpPr>
        <p:grpSpPr>
          <a:xfrm>
            <a:off x="9991723" y="2150658"/>
            <a:ext cx="933007" cy="933139"/>
            <a:chOff x="9991723" y="2150658"/>
            <a:chExt cx="933007" cy="933139"/>
          </a:xfrm>
        </p:grpSpPr>
        <p:grpSp>
          <p:nvGrpSpPr>
            <p:cNvPr id="40" name="Group 20">
              <a:extLst>
                <a:ext uri="{FF2B5EF4-FFF2-40B4-BE49-F238E27FC236}">
                  <a16:creationId xmlns:a16="http://schemas.microsoft.com/office/drawing/2014/main" id="{DDC4E4AA-BEF0-40D4-AC23-3BF6752C03D4}"/>
                </a:ext>
              </a:extLst>
            </p:cNvPr>
            <p:cNvGrpSpPr/>
            <p:nvPr/>
          </p:nvGrpSpPr>
          <p:grpSpPr>
            <a:xfrm>
              <a:off x="9991723" y="2150658"/>
              <a:ext cx="933007" cy="933139"/>
              <a:chOff x="1077158" y="1999707"/>
              <a:chExt cx="821786" cy="821902"/>
            </a:xfrm>
          </p:grpSpPr>
          <p:sp>
            <p:nvSpPr>
              <p:cNvPr id="42" name="Freeform 5">
                <a:extLst>
                  <a:ext uri="{FF2B5EF4-FFF2-40B4-BE49-F238E27FC236}">
                    <a16:creationId xmlns:a16="http://schemas.microsoft.com/office/drawing/2014/main" id="{6DEA46A8-58CC-43A6-9BFD-4634A57ACF7C}"/>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3" name="Freeform 6">
                <a:extLst>
                  <a:ext uri="{FF2B5EF4-FFF2-40B4-BE49-F238E27FC236}">
                    <a16:creationId xmlns:a16="http://schemas.microsoft.com/office/drawing/2014/main" id="{98E34F12-73A7-4A8B-A9C7-07C700CD8D98}"/>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5" name="people_3" title="Icon of a person surrounded by brackets">
              <a:extLst>
                <a:ext uri="{FF2B5EF4-FFF2-40B4-BE49-F238E27FC236}">
                  <a16:creationId xmlns:a16="http://schemas.microsoft.com/office/drawing/2014/main" id="{206E633A-6C20-49CC-91FB-D1A75F0925E4}"/>
                </a:ext>
              </a:extLst>
            </p:cNvPr>
            <p:cNvSpPr>
              <a:spLocks noChangeAspect="1" noEditPoints="1"/>
            </p:cNvSpPr>
            <p:nvPr/>
          </p:nvSpPr>
          <p:spPr bwMode="auto">
            <a:xfrm>
              <a:off x="10244992" y="2403381"/>
              <a:ext cx="426468" cy="429878"/>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54636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0EE88A6-DC9D-42F4-92F3-5F27064CD0FD}"/>
              </a:ext>
              <a:ext uri="{C183D7F6-B498-43B3-948B-1728B52AA6E4}">
                <adec:decorative xmlns:adec="http://schemas.microsoft.com/office/drawing/2017/decorative" val="1"/>
              </a:ext>
            </a:extLst>
          </p:cNvPr>
          <p:cNvSpPr/>
          <p:nvPr/>
        </p:nvSpPr>
        <p:spPr bwMode="auto">
          <a:xfrm>
            <a:off x="418643" y="1120690"/>
            <a:ext cx="11354714" cy="178662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pt-BR" dirty="0"/>
              <a:t>Microsoft Defender for Office 365</a:t>
            </a:r>
            <a:endParaRPr lang="en-US" dirty="0"/>
          </a:p>
        </p:txBody>
      </p:sp>
      <p:sp>
        <p:nvSpPr>
          <p:cNvPr id="9" name="Content Placeholder 2">
            <a:extLst>
              <a:ext uri="{FF2B5EF4-FFF2-40B4-BE49-F238E27FC236}">
                <a16:creationId xmlns:a16="http://schemas.microsoft.com/office/drawing/2014/main" id="{AE16E16B-EF50-4CC7-84DE-321C50DE2B80}"/>
              </a:ext>
            </a:extLst>
          </p:cNvPr>
          <p:cNvSpPr txBox="1">
            <a:spLocks/>
          </p:cNvSpPr>
          <p:nvPr/>
        </p:nvSpPr>
        <p:spPr>
          <a:xfrm>
            <a:off x="2408730" y="1182172"/>
            <a:ext cx="7374539" cy="540023"/>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a:pPr>
            <a:r>
              <a:rPr lang="en-US" altLang="zh-CN" sz="2000" b="1" dirty="0">
                <a:solidFill>
                  <a:schemeClr val="tx1"/>
                </a:solidFill>
                <a:latin typeface="Segoe UI" panose="020B0502040204020203" pitchFamily="34" charset="0"/>
                <a:cs typeface="Segoe UI" panose="020B0502040204020203" pitchFamily="34" charset="0"/>
              </a:rPr>
              <a:t>Microsoft Defender for Office 365 covers:</a:t>
            </a:r>
            <a:endParaRPr lang="en-US" altLang="zh-CN" sz="1600" b="1" i="0" dirty="0">
              <a:solidFill>
                <a:schemeClr val="tx1"/>
              </a:solidFill>
              <a:effectLst/>
              <a:latin typeface="Segoe UI" panose="020B0502040204020203" pitchFamily="34" charset="0"/>
              <a:cs typeface="Segoe UI" panose="020B0502040204020203" pitchFamily="34" charset="0"/>
            </a:endParaRPr>
          </a:p>
        </p:txBody>
      </p:sp>
      <p:grpSp>
        <p:nvGrpSpPr>
          <p:cNvPr id="31" name="Group 7">
            <a:extLst>
              <a:ext uri="{FF2B5EF4-FFF2-40B4-BE49-F238E27FC236}">
                <a16:creationId xmlns:a16="http://schemas.microsoft.com/office/drawing/2014/main" id="{797C157C-E34B-49F5-AE98-80E6F7F3DAC3}"/>
              </a:ext>
              <a:ext uri="{C183D7F6-B498-43B3-948B-1728B52AA6E4}">
                <adec:decorative xmlns:adec="http://schemas.microsoft.com/office/drawing/2017/decorative" val="1"/>
              </a:ext>
            </a:extLst>
          </p:cNvPr>
          <p:cNvGrpSpPr/>
          <p:nvPr/>
        </p:nvGrpSpPr>
        <p:grpSpPr>
          <a:xfrm>
            <a:off x="1822953" y="1762697"/>
            <a:ext cx="400054" cy="400111"/>
            <a:chOff x="402182" y="1324257"/>
            <a:chExt cx="648157" cy="648249"/>
          </a:xfrm>
        </p:grpSpPr>
        <p:sp>
          <p:nvSpPr>
            <p:cNvPr id="34" name="Freeform 5">
              <a:extLst>
                <a:ext uri="{FF2B5EF4-FFF2-40B4-BE49-F238E27FC236}">
                  <a16:creationId xmlns:a16="http://schemas.microsoft.com/office/drawing/2014/main" id="{77EBC677-A691-482D-8F71-E8E8AE22AEA3}"/>
                </a:ext>
              </a:extLst>
            </p:cNvPr>
            <p:cNvSpPr>
              <a:spLocks/>
            </p:cNvSpPr>
            <p:nvPr/>
          </p:nvSpPr>
          <p:spPr bwMode="auto">
            <a:xfrm>
              <a:off x="402182" y="1324257"/>
              <a:ext cx="648157" cy="648249"/>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1800" b="1" dirty="0"/>
                <a:t>1</a:t>
              </a:r>
            </a:p>
          </p:txBody>
        </p:sp>
        <p:sp>
          <p:nvSpPr>
            <p:cNvPr id="36" name="Freeform 6">
              <a:extLst>
                <a:ext uri="{FF2B5EF4-FFF2-40B4-BE49-F238E27FC236}">
                  <a16:creationId xmlns:a16="http://schemas.microsoft.com/office/drawing/2014/main" id="{F37C0987-E7D1-4A26-8770-7DE6AE85D2ED}"/>
                </a:ext>
              </a:extLst>
            </p:cNvPr>
            <p:cNvSpPr>
              <a:spLocks noEditPoints="1"/>
            </p:cNvSpPr>
            <p:nvPr/>
          </p:nvSpPr>
          <p:spPr bwMode="auto">
            <a:xfrm>
              <a:off x="463741" y="1370411"/>
              <a:ext cx="559009" cy="558039"/>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39" name="Group 8">
            <a:extLst>
              <a:ext uri="{FF2B5EF4-FFF2-40B4-BE49-F238E27FC236}">
                <a16:creationId xmlns:a16="http://schemas.microsoft.com/office/drawing/2014/main" id="{AC1EFF23-23CF-4D41-B441-C351ABF24191}"/>
              </a:ext>
              <a:ext uri="{C183D7F6-B498-43B3-948B-1728B52AA6E4}">
                <adec:decorative xmlns:adec="http://schemas.microsoft.com/office/drawing/2017/decorative" val="1"/>
              </a:ext>
            </a:extLst>
          </p:cNvPr>
          <p:cNvGrpSpPr/>
          <p:nvPr/>
        </p:nvGrpSpPr>
        <p:grpSpPr>
          <a:xfrm>
            <a:off x="4089988" y="1762697"/>
            <a:ext cx="400054" cy="400111"/>
            <a:chOff x="402182" y="2019551"/>
            <a:chExt cx="648157" cy="648249"/>
          </a:xfrm>
        </p:grpSpPr>
        <p:sp>
          <p:nvSpPr>
            <p:cNvPr id="41" name="Freeform 5">
              <a:extLst>
                <a:ext uri="{FF2B5EF4-FFF2-40B4-BE49-F238E27FC236}">
                  <a16:creationId xmlns:a16="http://schemas.microsoft.com/office/drawing/2014/main" id="{35BF33F3-2565-48DE-A1BF-07411592F7F0}"/>
                </a:ext>
              </a:extLst>
            </p:cNvPr>
            <p:cNvSpPr>
              <a:spLocks/>
            </p:cNvSpPr>
            <p:nvPr/>
          </p:nvSpPr>
          <p:spPr bwMode="auto">
            <a:xfrm>
              <a:off x="402182" y="2019551"/>
              <a:ext cx="648157" cy="648249"/>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1800" b="1" dirty="0"/>
                <a:t>2</a:t>
              </a:r>
              <a:endParaRPr lang="en-US" sz="2400" b="1" dirty="0"/>
            </a:p>
          </p:txBody>
        </p:sp>
        <p:sp>
          <p:nvSpPr>
            <p:cNvPr id="44" name="Freeform 6">
              <a:extLst>
                <a:ext uri="{FF2B5EF4-FFF2-40B4-BE49-F238E27FC236}">
                  <a16:creationId xmlns:a16="http://schemas.microsoft.com/office/drawing/2014/main" id="{890CC62A-6050-46C0-AE8C-45DDA53FE27A}"/>
                </a:ext>
              </a:extLst>
            </p:cNvPr>
            <p:cNvSpPr>
              <a:spLocks noEditPoints="1"/>
            </p:cNvSpPr>
            <p:nvPr/>
          </p:nvSpPr>
          <p:spPr bwMode="auto">
            <a:xfrm>
              <a:off x="463741" y="2082166"/>
              <a:ext cx="559009" cy="558039"/>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46" name="Group 9">
            <a:extLst>
              <a:ext uri="{FF2B5EF4-FFF2-40B4-BE49-F238E27FC236}">
                <a16:creationId xmlns:a16="http://schemas.microsoft.com/office/drawing/2014/main" id="{BA187F2B-6FFD-4A58-8F4A-84840E8DC11A}"/>
              </a:ext>
              <a:ext uri="{C183D7F6-B498-43B3-948B-1728B52AA6E4}">
                <adec:decorative xmlns:adec="http://schemas.microsoft.com/office/drawing/2017/decorative" val="1"/>
              </a:ext>
            </a:extLst>
          </p:cNvPr>
          <p:cNvGrpSpPr/>
          <p:nvPr/>
        </p:nvGrpSpPr>
        <p:grpSpPr>
          <a:xfrm>
            <a:off x="6743103" y="1762697"/>
            <a:ext cx="400054" cy="400111"/>
            <a:chOff x="435104" y="2747767"/>
            <a:chExt cx="648157" cy="648249"/>
          </a:xfrm>
        </p:grpSpPr>
        <p:sp>
          <p:nvSpPr>
            <p:cNvPr id="48" name="Freeform 5">
              <a:extLst>
                <a:ext uri="{FF2B5EF4-FFF2-40B4-BE49-F238E27FC236}">
                  <a16:creationId xmlns:a16="http://schemas.microsoft.com/office/drawing/2014/main" id="{4B38B83C-6DBB-4E35-8C2D-85CB80891243}"/>
                </a:ext>
              </a:extLst>
            </p:cNvPr>
            <p:cNvSpPr>
              <a:spLocks/>
            </p:cNvSpPr>
            <p:nvPr/>
          </p:nvSpPr>
          <p:spPr bwMode="auto">
            <a:xfrm>
              <a:off x="435104" y="2747767"/>
              <a:ext cx="648157" cy="648249"/>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1800" b="1" dirty="0"/>
                <a:t>3</a:t>
              </a:r>
            </a:p>
          </p:txBody>
        </p:sp>
        <p:sp>
          <p:nvSpPr>
            <p:cNvPr id="49" name="Freeform 6">
              <a:extLst>
                <a:ext uri="{FF2B5EF4-FFF2-40B4-BE49-F238E27FC236}">
                  <a16:creationId xmlns:a16="http://schemas.microsoft.com/office/drawing/2014/main" id="{8A7FAFB4-45A9-49B4-941C-F2A2ADDCDDA7}"/>
                </a:ext>
              </a:extLst>
            </p:cNvPr>
            <p:cNvSpPr>
              <a:spLocks noEditPoints="1"/>
            </p:cNvSpPr>
            <p:nvPr/>
          </p:nvSpPr>
          <p:spPr bwMode="auto">
            <a:xfrm>
              <a:off x="463741" y="2793921"/>
              <a:ext cx="559009" cy="558039"/>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50" name="Group 10">
            <a:extLst>
              <a:ext uri="{FF2B5EF4-FFF2-40B4-BE49-F238E27FC236}">
                <a16:creationId xmlns:a16="http://schemas.microsoft.com/office/drawing/2014/main" id="{8175B24E-848D-4553-AA8A-895407715E98}"/>
              </a:ext>
              <a:ext uri="{C183D7F6-B498-43B3-948B-1728B52AA6E4}">
                <adec:decorative xmlns:adec="http://schemas.microsoft.com/office/drawing/2017/decorative" val="1"/>
              </a:ext>
            </a:extLst>
          </p:cNvPr>
          <p:cNvGrpSpPr/>
          <p:nvPr/>
        </p:nvGrpSpPr>
        <p:grpSpPr>
          <a:xfrm>
            <a:off x="9772138" y="1762697"/>
            <a:ext cx="400054" cy="400111"/>
            <a:chOff x="435104" y="3475983"/>
            <a:chExt cx="648157" cy="648249"/>
          </a:xfrm>
        </p:grpSpPr>
        <p:sp>
          <p:nvSpPr>
            <p:cNvPr id="51" name="Freeform 5">
              <a:extLst>
                <a:ext uri="{FF2B5EF4-FFF2-40B4-BE49-F238E27FC236}">
                  <a16:creationId xmlns:a16="http://schemas.microsoft.com/office/drawing/2014/main" id="{9AA1E963-2267-4176-9572-21FABA634FE0}"/>
                </a:ext>
              </a:extLst>
            </p:cNvPr>
            <p:cNvSpPr>
              <a:spLocks/>
            </p:cNvSpPr>
            <p:nvPr/>
          </p:nvSpPr>
          <p:spPr bwMode="auto">
            <a:xfrm>
              <a:off x="435104" y="3475983"/>
              <a:ext cx="648157" cy="648249"/>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1800" b="1" dirty="0"/>
                <a:t>4</a:t>
              </a:r>
            </a:p>
          </p:txBody>
        </p:sp>
        <p:sp>
          <p:nvSpPr>
            <p:cNvPr id="52" name="Freeform 6">
              <a:extLst>
                <a:ext uri="{FF2B5EF4-FFF2-40B4-BE49-F238E27FC236}">
                  <a16:creationId xmlns:a16="http://schemas.microsoft.com/office/drawing/2014/main" id="{83A46BC4-8BE3-4BCB-BBD6-F3CBB7877CAA}"/>
                </a:ext>
              </a:extLst>
            </p:cNvPr>
            <p:cNvSpPr>
              <a:spLocks noEditPoints="1"/>
            </p:cNvSpPr>
            <p:nvPr/>
          </p:nvSpPr>
          <p:spPr bwMode="auto">
            <a:xfrm>
              <a:off x="496662" y="3538598"/>
              <a:ext cx="559009" cy="558039"/>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 name="Content Placeholder 2">
            <a:extLst>
              <a:ext uri="{FF2B5EF4-FFF2-40B4-BE49-F238E27FC236}">
                <a16:creationId xmlns:a16="http://schemas.microsoft.com/office/drawing/2014/main" id="{D05B6817-E165-40CC-BAA7-9F3D0EB423AE}"/>
              </a:ext>
            </a:extLst>
          </p:cNvPr>
          <p:cNvSpPr txBox="1">
            <a:spLocks/>
          </p:cNvSpPr>
          <p:nvPr/>
        </p:nvSpPr>
        <p:spPr>
          <a:xfrm>
            <a:off x="819109" y="2128966"/>
            <a:ext cx="2327104" cy="839310"/>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a:pPr>
            <a:r>
              <a:rPr lang="en-US" altLang="zh-CN" sz="1800" dirty="0">
                <a:latin typeface="+mn-lt"/>
                <a:ea typeface="+mj-ea"/>
                <a:cs typeface="Segoe UI" panose="020B0502040204020203" pitchFamily="34" charset="0"/>
              </a:rPr>
              <a:t>Threat protection policies</a:t>
            </a:r>
            <a:endParaRPr lang="en-US" altLang="zh-CN" sz="1400" b="0" i="0" dirty="0">
              <a:solidFill>
                <a:srgbClr val="171717"/>
              </a:solidFill>
              <a:effectLst/>
              <a:latin typeface="+mn-lt"/>
              <a:cs typeface="Segoe UI" panose="020B0502040204020203" pitchFamily="34" charset="0"/>
            </a:endParaRPr>
          </a:p>
        </p:txBody>
      </p:sp>
      <p:sp>
        <p:nvSpPr>
          <p:cNvPr id="54" name="Content Placeholder 2">
            <a:extLst>
              <a:ext uri="{FF2B5EF4-FFF2-40B4-BE49-F238E27FC236}">
                <a16:creationId xmlns:a16="http://schemas.microsoft.com/office/drawing/2014/main" id="{16B90D48-A016-4C9F-A5A1-3F6A917BCF2E}"/>
              </a:ext>
            </a:extLst>
          </p:cNvPr>
          <p:cNvSpPr txBox="1">
            <a:spLocks/>
          </p:cNvSpPr>
          <p:nvPr/>
        </p:nvSpPr>
        <p:spPr>
          <a:xfrm>
            <a:off x="2787283" y="2128966"/>
            <a:ext cx="3026430" cy="839310"/>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a:pPr>
            <a:r>
              <a:rPr lang="en-US" altLang="zh-CN" sz="1800" dirty="0">
                <a:latin typeface="+mn-lt"/>
                <a:ea typeface="+mj-ea"/>
                <a:cs typeface="Segoe UI" panose="020B0502040204020203" pitchFamily="34" charset="0"/>
              </a:rPr>
              <a:t>Reports</a:t>
            </a:r>
            <a:endParaRPr lang="en-US" altLang="zh-CN" sz="1400" b="0" i="0" dirty="0">
              <a:solidFill>
                <a:srgbClr val="171717"/>
              </a:solidFill>
              <a:effectLst/>
              <a:latin typeface="+mn-lt"/>
              <a:cs typeface="Segoe UI" panose="020B0502040204020203" pitchFamily="34" charset="0"/>
            </a:endParaRPr>
          </a:p>
        </p:txBody>
      </p:sp>
      <p:sp>
        <p:nvSpPr>
          <p:cNvPr id="55" name="Content Placeholder 2">
            <a:extLst>
              <a:ext uri="{FF2B5EF4-FFF2-40B4-BE49-F238E27FC236}">
                <a16:creationId xmlns:a16="http://schemas.microsoft.com/office/drawing/2014/main" id="{9EF62783-3AB2-43E0-9F7F-7E4ECC4036CF}"/>
              </a:ext>
            </a:extLst>
          </p:cNvPr>
          <p:cNvSpPr txBox="1">
            <a:spLocks/>
          </p:cNvSpPr>
          <p:nvPr/>
        </p:nvSpPr>
        <p:spPr>
          <a:xfrm>
            <a:off x="5420078" y="2128966"/>
            <a:ext cx="3026430" cy="839310"/>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a:pPr>
            <a:r>
              <a:rPr lang="en-US" altLang="zh-CN" sz="1800" dirty="0">
                <a:latin typeface="+mn-lt"/>
                <a:ea typeface="+mj-ea"/>
                <a:cs typeface="Segoe UI" panose="020B0502040204020203" pitchFamily="34" charset="0"/>
              </a:rPr>
              <a:t>Threat investigation and response capabilities</a:t>
            </a:r>
            <a:endParaRPr lang="en-US" altLang="zh-CN" sz="1400" b="0" i="0" dirty="0">
              <a:solidFill>
                <a:srgbClr val="171717"/>
              </a:solidFill>
              <a:effectLst/>
              <a:latin typeface="+mn-lt"/>
              <a:cs typeface="Segoe UI" panose="020B0502040204020203" pitchFamily="34" charset="0"/>
            </a:endParaRPr>
          </a:p>
        </p:txBody>
      </p:sp>
      <p:sp>
        <p:nvSpPr>
          <p:cNvPr id="56" name="Content Placeholder 2">
            <a:extLst>
              <a:ext uri="{FF2B5EF4-FFF2-40B4-BE49-F238E27FC236}">
                <a16:creationId xmlns:a16="http://schemas.microsoft.com/office/drawing/2014/main" id="{ED28112C-2B70-406C-8428-7ACD831A05EF}"/>
              </a:ext>
            </a:extLst>
          </p:cNvPr>
          <p:cNvSpPr txBox="1">
            <a:spLocks/>
          </p:cNvSpPr>
          <p:nvPr/>
        </p:nvSpPr>
        <p:spPr>
          <a:xfrm>
            <a:off x="8708023" y="2128966"/>
            <a:ext cx="2727569" cy="839310"/>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defRPr/>
            </a:pPr>
            <a:r>
              <a:rPr lang="en-US" altLang="zh-CN" sz="1800" dirty="0">
                <a:latin typeface="+mn-lt"/>
                <a:ea typeface="+mj-ea"/>
                <a:cs typeface="Segoe UI" panose="020B0502040204020203" pitchFamily="34" charset="0"/>
              </a:rPr>
              <a:t>Automated investigation and response capabilities</a:t>
            </a:r>
            <a:endParaRPr lang="en-US" altLang="zh-CN" sz="1400" b="0" i="0" dirty="0">
              <a:solidFill>
                <a:srgbClr val="171717"/>
              </a:solidFill>
              <a:effectLst/>
              <a:latin typeface="+mn-lt"/>
              <a:cs typeface="Segoe UI" panose="020B0502040204020203" pitchFamily="34" charset="0"/>
            </a:endParaRPr>
          </a:p>
        </p:txBody>
      </p:sp>
      <p:sp>
        <p:nvSpPr>
          <p:cNvPr id="5" name="矩形 4">
            <a:extLst>
              <a:ext uri="{FF2B5EF4-FFF2-40B4-BE49-F238E27FC236}">
                <a16:creationId xmlns:a16="http://schemas.microsoft.com/office/drawing/2014/main" id="{E584ABF4-9F94-4AF4-BB53-AA24167D04F4}"/>
              </a:ext>
              <a:ext uri="{C183D7F6-B498-43B3-948B-1728B52AA6E4}">
                <adec:decorative xmlns:adec="http://schemas.microsoft.com/office/drawing/2017/decorative" val="1"/>
              </a:ext>
            </a:extLst>
          </p:cNvPr>
          <p:cNvSpPr/>
          <p:nvPr/>
        </p:nvSpPr>
        <p:spPr bwMode="auto">
          <a:xfrm>
            <a:off x="418643" y="3034949"/>
            <a:ext cx="3709340" cy="270236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矩形 57">
            <a:extLst>
              <a:ext uri="{FF2B5EF4-FFF2-40B4-BE49-F238E27FC236}">
                <a16:creationId xmlns:a16="http://schemas.microsoft.com/office/drawing/2014/main" id="{B85920CB-30B2-4AE2-A77F-01541E57B94B}"/>
              </a:ext>
              <a:ext uri="{C183D7F6-B498-43B3-948B-1728B52AA6E4}">
                <adec:decorative xmlns:adec="http://schemas.microsoft.com/office/drawing/2017/decorative" val="1"/>
              </a:ext>
            </a:extLst>
          </p:cNvPr>
          <p:cNvSpPr/>
          <p:nvPr/>
        </p:nvSpPr>
        <p:spPr bwMode="auto">
          <a:xfrm>
            <a:off x="4241329" y="3034949"/>
            <a:ext cx="3709340" cy="270236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矩形 58">
            <a:extLst>
              <a:ext uri="{FF2B5EF4-FFF2-40B4-BE49-F238E27FC236}">
                <a16:creationId xmlns:a16="http://schemas.microsoft.com/office/drawing/2014/main" id="{CB43A0CD-EDB5-4119-A2BD-188F23B400FA}"/>
              </a:ext>
              <a:ext uri="{C183D7F6-B498-43B3-948B-1728B52AA6E4}">
                <adec:decorative xmlns:adec="http://schemas.microsoft.com/office/drawing/2017/decorative" val="1"/>
              </a:ext>
            </a:extLst>
          </p:cNvPr>
          <p:cNvSpPr/>
          <p:nvPr/>
        </p:nvSpPr>
        <p:spPr bwMode="auto">
          <a:xfrm>
            <a:off x="8064017" y="3034949"/>
            <a:ext cx="3709340" cy="270236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Content Placeholder 2">
            <a:extLst>
              <a:ext uri="{FF2B5EF4-FFF2-40B4-BE49-F238E27FC236}">
                <a16:creationId xmlns:a16="http://schemas.microsoft.com/office/drawing/2014/main" id="{03196BC9-781C-4ACF-9D06-DD08D8F21FC2}"/>
              </a:ext>
            </a:extLst>
          </p:cNvPr>
          <p:cNvSpPr txBox="1">
            <a:spLocks/>
          </p:cNvSpPr>
          <p:nvPr/>
        </p:nvSpPr>
        <p:spPr>
          <a:xfrm>
            <a:off x="694332" y="3099964"/>
            <a:ext cx="3057350" cy="680195"/>
          </a:xfrm>
          <a:prstGeom prst="rect">
            <a:avLst/>
          </a:prstGeom>
        </p:spPr>
        <p:txBody>
          <a:bodyPr vert="horz" wrap="square" lIns="0" tIns="91440" rIns="0" bIns="91440" rtlCol="0">
            <a:normAutofit lnSpcReduction="10000"/>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defRPr/>
            </a:pPr>
            <a:r>
              <a:rPr lang="en-US" altLang="zh-CN" sz="1800" dirty="0">
                <a:solidFill>
                  <a:schemeClr val="bg1"/>
                </a:solidFill>
                <a:latin typeface="Segoe UI" panose="020B0502040204020203" pitchFamily="34" charset="0"/>
                <a:cs typeface="Segoe UI" panose="020B0502040204020203" pitchFamily="34" charset="0"/>
              </a:rPr>
              <a:t>Microsoft Defender for </a:t>
            </a:r>
          </a:p>
          <a:p>
            <a:pPr algn="ctr">
              <a:spcBef>
                <a:spcPts val="0"/>
              </a:spcBef>
              <a:spcAft>
                <a:spcPts val="0"/>
              </a:spcAft>
              <a:defRPr/>
            </a:pPr>
            <a:r>
              <a:rPr lang="en-US" altLang="zh-CN" sz="1800" b="1" dirty="0">
                <a:solidFill>
                  <a:schemeClr val="bg1"/>
                </a:solidFill>
                <a:latin typeface="Segoe UI" panose="020B0502040204020203" pitchFamily="34" charset="0"/>
                <a:cs typeface="Segoe UI" panose="020B0502040204020203" pitchFamily="34" charset="0"/>
              </a:rPr>
              <a:t>Office 365 Plan 1</a:t>
            </a:r>
            <a:endParaRPr lang="en-US" altLang="zh-CN" sz="1400" b="1" i="0" dirty="0">
              <a:solidFill>
                <a:schemeClr val="bg1"/>
              </a:solidFill>
              <a:effectLst/>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E3C4B550-65FB-4939-B0AE-30F861B0F5A1}"/>
              </a:ext>
            </a:extLst>
          </p:cNvPr>
          <p:cNvSpPr txBox="1">
            <a:spLocks/>
          </p:cNvSpPr>
          <p:nvPr/>
        </p:nvSpPr>
        <p:spPr>
          <a:xfrm>
            <a:off x="850748" y="3784151"/>
            <a:ext cx="3035757" cy="1891677"/>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37160" indent="-137160">
              <a:buSzPct val="110000"/>
              <a:buFont typeface="Arial" panose="020B0604020202020204" pitchFamily="34" charset="0"/>
              <a:buChar char="•"/>
            </a:pPr>
            <a:r>
              <a:rPr lang="en-US" b="0" dirty="0">
                <a:solidFill>
                  <a:schemeClr val="bg1"/>
                </a:solidFill>
              </a:rPr>
              <a:t>Safe Attachments</a:t>
            </a:r>
          </a:p>
          <a:p>
            <a:pPr marL="137160" indent="-137160">
              <a:buSzPct val="110000"/>
              <a:buFont typeface="Arial" panose="020B0604020202020204" pitchFamily="34" charset="0"/>
              <a:buChar char="•"/>
            </a:pPr>
            <a:r>
              <a:rPr lang="en-US" b="0" dirty="0">
                <a:solidFill>
                  <a:schemeClr val="bg1"/>
                </a:solidFill>
              </a:rPr>
              <a:t>Safe Links</a:t>
            </a:r>
          </a:p>
          <a:p>
            <a:pPr marL="137160" indent="-137160">
              <a:buSzPct val="110000"/>
              <a:buFont typeface="Arial" panose="020B0604020202020204" pitchFamily="34" charset="0"/>
              <a:buChar char="•"/>
            </a:pPr>
            <a:r>
              <a:rPr lang="en-US" altLang="zh-CN" b="0" i="0" dirty="0">
                <a:solidFill>
                  <a:schemeClr val="bg1"/>
                </a:solidFill>
                <a:effectLst/>
                <a:ea typeface="Microsoft Yahei" panose="020B0503020204020204" pitchFamily="34" charset="-122"/>
              </a:rPr>
              <a:t>Safe </a:t>
            </a:r>
            <a:r>
              <a:rPr lang="en-US" altLang="zh-CN" b="0" dirty="0">
                <a:solidFill>
                  <a:schemeClr val="bg1"/>
                </a:solidFill>
                <a:ea typeface="Microsoft Yahei" panose="020B0503020204020204" pitchFamily="34" charset="-122"/>
              </a:rPr>
              <a:t>Attachments</a:t>
            </a:r>
            <a:r>
              <a:rPr lang="en-US" b="0" dirty="0">
                <a:solidFill>
                  <a:schemeClr val="bg1"/>
                </a:solidFill>
              </a:rPr>
              <a:t> for SharePoint</a:t>
            </a:r>
            <a:r>
              <a:rPr lang="en-US" b="0">
                <a:solidFill>
                  <a:schemeClr val="bg1"/>
                </a:solidFill>
              </a:rPr>
              <a:t>, OneDrive, </a:t>
            </a:r>
            <a:r>
              <a:rPr lang="en-US" b="0" dirty="0">
                <a:solidFill>
                  <a:schemeClr val="bg1"/>
                </a:solidFill>
              </a:rPr>
              <a:t>&amp; Microsoft Teams</a:t>
            </a:r>
          </a:p>
          <a:p>
            <a:pPr marL="137160" indent="-137160">
              <a:buSzPct val="110000"/>
              <a:buFont typeface="Arial" panose="020B0604020202020204" pitchFamily="34" charset="0"/>
              <a:buChar char="•"/>
            </a:pPr>
            <a:r>
              <a:rPr lang="en-US" b="0" dirty="0">
                <a:solidFill>
                  <a:schemeClr val="bg1"/>
                </a:solidFill>
              </a:rPr>
              <a:t>Anti-phishing protection</a:t>
            </a:r>
          </a:p>
          <a:p>
            <a:pPr marL="137160" indent="-137160">
              <a:buSzPct val="110000"/>
              <a:buFont typeface="Arial" panose="020B0604020202020204" pitchFamily="34" charset="0"/>
              <a:buChar char="•"/>
            </a:pPr>
            <a:r>
              <a:rPr lang="en-US" b="0" dirty="0">
                <a:solidFill>
                  <a:schemeClr val="bg1"/>
                </a:solidFill>
              </a:rPr>
              <a:t>Real-time detections</a:t>
            </a:r>
          </a:p>
        </p:txBody>
      </p:sp>
      <p:sp>
        <p:nvSpPr>
          <p:cNvPr id="61" name="Content Placeholder 2">
            <a:extLst>
              <a:ext uri="{FF2B5EF4-FFF2-40B4-BE49-F238E27FC236}">
                <a16:creationId xmlns:a16="http://schemas.microsoft.com/office/drawing/2014/main" id="{569D22A6-6AD6-4826-A1C8-934FF90679EF}"/>
              </a:ext>
            </a:extLst>
          </p:cNvPr>
          <p:cNvSpPr txBox="1">
            <a:spLocks/>
          </p:cNvSpPr>
          <p:nvPr/>
        </p:nvSpPr>
        <p:spPr>
          <a:xfrm>
            <a:off x="4567324" y="3099964"/>
            <a:ext cx="3057350" cy="680195"/>
          </a:xfrm>
          <a:prstGeom prst="rect">
            <a:avLst/>
          </a:prstGeom>
        </p:spPr>
        <p:txBody>
          <a:bodyPr vert="horz" wrap="square" lIns="0" tIns="91440" rIns="0" bIns="91440" rtlCol="0">
            <a:normAutofit lnSpcReduction="10000"/>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defRPr/>
            </a:pPr>
            <a:r>
              <a:rPr lang="en-US" altLang="zh-CN" sz="1800" dirty="0">
                <a:solidFill>
                  <a:schemeClr val="bg1"/>
                </a:solidFill>
                <a:latin typeface="Segoe UI" panose="020B0502040204020203" pitchFamily="34" charset="0"/>
                <a:cs typeface="Segoe UI" panose="020B0502040204020203" pitchFamily="34" charset="0"/>
              </a:rPr>
              <a:t>Microsoft Defender for </a:t>
            </a:r>
          </a:p>
          <a:p>
            <a:pPr algn="ctr">
              <a:spcBef>
                <a:spcPts val="0"/>
              </a:spcBef>
              <a:spcAft>
                <a:spcPts val="0"/>
              </a:spcAft>
              <a:defRPr/>
            </a:pPr>
            <a:r>
              <a:rPr lang="en-US" altLang="zh-CN" sz="1800" b="1" dirty="0">
                <a:solidFill>
                  <a:schemeClr val="bg1"/>
                </a:solidFill>
                <a:latin typeface="Segoe UI" panose="020B0502040204020203" pitchFamily="34" charset="0"/>
                <a:cs typeface="Segoe UI" panose="020B0502040204020203" pitchFamily="34" charset="0"/>
              </a:rPr>
              <a:t>Office 365 Plan 2</a:t>
            </a:r>
            <a:endParaRPr lang="en-US" altLang="zh-CN" sz="1400" b="1" i="0" dirty="0">
              <a:solidFill>
                <a:schemeClr val="bg1"/>
              </a:solidFill>
              <a:effectLst/>
              <a:latin typeface="Segoe UI" panose="020B0502040204020203" pitchFamily="34" charset="0"/>
              <a:cs typeface="Segoe UI" panose="020B0502040204020203" pitchFamily="34" charset="0"/>
            </a:endParaRPr>
          </a:p>
        </p:txBody>
      </p:sp>
      <p:sp>
        <p:nvSpPr>
          <p:cNvPr id="64" name="Text Placeholder 5">
            <a:extLst>
              <a:ext uri="{FF2B5EF4-FFF2-40B4-BE49-F238E27FC236}">
                <a16:creationId xmlns:a16="http://schemas.microsoft.com/office/drawing/2014/main" id="{5C872338-9532-4901-890E-8330BFC94062}"/>
              </a:ext>
            </a:extLst>
          </p:cNvPr>
          <p:cNvSpPr txBox="1">
            <a:spLocks/>
          </p:cNvSpPr>
          <p:nvPr/>
        </p:nvSpPr>
        <p:spPr>
          <a:xfrm>
            <a:off x="4950976" y="3784151"/>
            <a:ext cx="3035757" cy="1661609"/>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zh-CN" sz="1400" b="1" i="0" dirty="0">
                <a:solidFill>
                  <a:schemeClr val="bg1"/>
                </a:solidFill>
                <a:effectLst/>
                <a:latin typeface="Microsoft Yahei" panose="020B0503020204020204" pitchFamily="34" charset="-122"/>
                <a:ea typeface="Microsoft Yahei" panose="020B0503020204020204" pitchFamily="34" charset="-122"/>
              </a:rPr>
              <a:t>· </a:t>
            </a:r>
            <a:r>
              <a:rPr lang="en-US" b="0" dirty="0">
                <a:solidFill>
                  <a:schemeClr val="bg1"/>
                </a:solidFill>
              </a:rPr>
              <a:t>Threat Trackers</a:t>
            </a:r>
          </a:p>
          <a:p>
            <a:r>
              <a:rPr lang="en-US" altLang="zh-CN" sz="1400" b="1" i="0" dirty="0">
                <a:solidFill>
                  <a:schemeClr val="bg1"/>
                </a:solidFill>
                <a:effectLst/>
                <a:latin typeface="Microsoft Yahei" panose="020B0503020204020204" pitchFamily="34" charset="-122"/>
                <a:ea typeface="Microsoft Yahei" panose="020B0503020204020204" pitchFamily="34" charset="-122"/>
              </a:rPr>
              <a:t>· </a:t>
            </a:r>
            <a:r>
              <a:rPr lang="en-US" b="0" dirty="0">
                <a:solidFill>
                  <a:schemeClr val="bg1"/>
                </a:solidFill>
              </a:rPr>
              <a:t>Threat Explorer</a:t>
            </a:r>
          </a:p>
          <a:p>
            <a:pPr>
              <a:spcAft>
                <a:spcPts val="0"/>
              </a:spcAft>
            </a:pPr>
            <a:r>
              <a:rPr lang="en-US" altLang="zh-CN" sz="1400" b="1" i="0" dirty="0">
                <a:solidFill>
                  <a:schemeClr val="bg1"/>
                </a:solidFill>
                <a:effectLst/>
                <a:latin typeface="Microsoft Yahei" panose="020B0503020204020204" pitchFamily="34" charset="-122"/>
                <a:ea typeface="Microsoft Yahei" panose="020B0503020204020204" pitchFamily="34" charset="-122"/>
              </a:rPr>
              <a:t>· </a:t>
            </a:r>
            <a:r>
              <a:rPr lang="en-US" b="0" dirty="0">
                <a:solidFill>
                  <a:schemeClr val="bg1"/>
                </a:solidFill>
              </a:rPr>
              <a:t>Automated investigation </a:t>
            </a:r>
            <a:r>
              <a:rPr lang="en-US" altLang="zh-CN" b="0" dirty="0">
                <a:solidFill>
                  <a:schemeClr val="bg1"/>
                </a:solidFill>
              </a:rPr>
              <a:t>&amp;</a:t>
            </a:r>
          </a:p>
          <a:p>
            <a:pPr>
              <a:spcBef>
                <a:spcPts val="0"/>
              </a:spcBef>
            </a:pPr>
            <a:r>
              <a:rPr lang="en-US" b="0" dirty="0">
                <a:solidFill>
                  <a:schemeClr val="bg1"/>
                </a:solidFill>
              </a:rPr>
              <a:t>   response (AIR)</a:t>
            </a:r>
          </a:p>
          <a:p>
            <a:pPr>
              <a:spcAft>
                <a:spcPts val="0"/>
              </a:spcAft>
            </a:pPr>
            <a:r>
              <a:rPr lang="en-US" altLang="zh-CN" sz="1400" b="1" i="0" dirty="0">
                <a:solidFill>
                  <a:schemeClr val="bg1"/>
                </a:solidFill>
                <a:effectLst/>
                <a:latin typeface="Microsoft Yahei" panose="020B0503020204020204" pitchFamily="34" charset="-122"/>
                <a:ea typeface="Microsoft Yahei" panose="020B0503020204020204" pitchFamily="34" charset="-122"/>
              </a:rPr>
              <a:t>· </a:t>
            </a:r>
            <a:r>
              <a:rPr lang="en-US" b="0" dirty="0">
                <a:solidFill>
                  <a:schemeClr val="bg1"/>
                </a:solidFill>
              </a:rPr>
              <a:t>Attack Simulator</a:t>
            </a:r>
          </a:p>
        </p:txBody>
      </p:sp>
      <p:sp>
        <p:nvSpPr>
          <p:cNvPr id="62" name="Content Placeholder 2">
            <a:extLst>
              <a:ext uri="{FF2B5EF4-FFF2-40B4-BE49-F238E27FC236}">
                <a16:creationId xmlns:a16="http://schemas.microsoft.com/office/drawing/2014/main" id="{0469787F-B5AA-4DE6-B367-D3B2F2594A35}"/>
              </a:ext>
            </a:extLst>
          </p:cNvPr>
          <p:cNvSpPr txBox="1">
            <a:spLocks/>
          </p:cNvSpPr>
          <p:nvPr/>
        </p:nvSpPr>
        <p:spPr>
          <a:xfrm>
            <a:off x="8390012" y="3099965"/>
            <a:ext cx="3057350" cy="680194"/>
          </a:xfrm>
          <a:prstGeom prst="rect">
            <a:avLst/>
          </a:prstGeom>
        </p:spPr>
        <p:txBody>
          <a:bodyPr vert="horz" wrap="square" lIns="0" tIns="91440" rIns="0" bIns="91440" rtlCol="0">
            <a:normAutofit lnSpcReduction="10000"/>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defRPr/>
            </a:pPr>
            <a:r>
              <a:rPr lang="en-US" altLang="zh-CN" sz="1800" dirty="0">
                <a:solidFill>
                  <a:schemeClr val="bg1"/>
                </a:solidFill>
                <a:latin typeface="Segoe UI" panose="020B0502040204020203" pitchFamily="34" charset="0"/>
                <a:cs typeface="Segoe UI" panose="020B0502040204020203" pitchFamily="34" charset="0"/>
              </a:rPr>
              <a:t>Microsoft Defender for </a:t>
            </a:r>
          </a:p>
          <a:p>
            <a:pPr algn="ctr">
              <a:spcBef>
                <a:spcPts val="0"/>
              </a:spcBef>
              <a:spcAft>
                <a:spcPts val="0"/>
              </a:spcAft>
              <a:defRPr/>
            </a:pPr>
            <a:r>
              <a:rPr lang="en-US" altLang="zh-CN" sz="1800" b="1" dirty="0">
                <a:solidFill>
                  <a:schemeClr val="bg1"/>
                </a:solidFill>
                <a:latin typeface="Segoe UI" panose="020B0502040204020203" pitchFamily="34" charset="0"/>
                <a:cs typeface="Segoe UI" panose="020B0502040204020203" pitchFamily="34" charset="0"/>
              </a:rPr>
              <a:t>Office 365 availability</a:t>
            </a:r>
            <a:endParaRPr lang="en-US" altLang="zh-CN" sz="1400" b="1" i="0" dirty="0">
              <a:solidFill>
                <a:schemeClr val="bg1"/>
              </a:solidFill>
              <a:effectLst/>
              <a:latin typeface="Segoe UI" panose="020B0502040204020203" pitchFamily="34" charset="0"/>
              <a:cs typeface="Segoe UI" panose="020B0502040204020203" pitchFamily="34" charset="0"/>
            </a:endParaRPr>
          </a:p>
        </p:txBody>
      </p:sp>
      <p:sp>
        <p:nvSpPr>
          <p:cNvPr id="65" name="Text Placeholder 5">
            <a:extLst>
              <a:ext uri="{FF2B5EF4-FFF2-40B4-BE49-F238E27FC236}">
                <a16:creationId xmlns:a16="http://schemas.microsoft.com/office/drawing/2014/main" id="{B4FB923B-41B1-4DCE-87F7-B1BF637CF594}"/>
              </a:ext>
            </a:extLst>
          </p:cNvPr>
          <p:cNvSpPr txBox="1">
            <a:spLocks/>
          </p:cNvSpPr>
          <p:nvPr/>
        </p:nvSpPr>
        <p:spPr>
          <a:xfrm>
            <a:off x="8520388" y="3784151"/>
            <a:ext cx="3035757" cy="1336489"/>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zh-CN" sz="1400" b="1" i="0" dirty="0">
                <a:solidFill>
                  <a:schemeClr val="bg1"/>
                </a:solidFill>
                <a:effectLst/>
                <a:latin typeface="Microsoft Yahei" panose="020B0503020204020204" pitchFamily="34" charset="-122"/>
                <a:ea typeface="Microsoft Yahei" panose="020B0503020204020204" pitchFamily="34" charset="-122"/>
              </a:rPr>
              <a:t>· </a:t>
            </a:r>
            <a:r>
              <a:rPr lang="en-US" b="0" dirty="0">
                <a:solidFill>
                  <a:schemeClr val="bg1"/>
                </a:solidFill>
              </a:rPr>
              <a:t>Microsoft 365 E5</a:t>
            </a:r>
          </a:p>
          <a:p>
            <a:r>
              <a:rPr lang="en-US" altLang="zh-CN" sz="1400" b="1" i="0" dirty="0">
                <a:solidFill>
                  <a:schemeClr val="bg1"/>
                </a:solidFill>
                <a:effectLst/>
                <a:latin typeface="Microsoft Yahei" panose="020B0503020204020204" pitchFamily="34" charset="-122"/>
                <a:ea typeface="Microsoft Yahei" panose="020B0503020204020204" pitchFamily="34" charset="-122"/>
              </a:rPr>
              <a:t>· </a:t>
            </a:r>
            <a:r>
              <a:rPr lang="en-US" b="0" dirty="0">
                <a:solidFill>
                  <a:schemeClr val="bg1"/>
                </a:solidFill>
              </a:rPr>
              <a:t>Office 365 E5</a:t>
            </a:r>
          </a:p>
          <a:p>
            <a:r>
              <a:rPr lang="en-US" altLang="zh-CN" sz="1400" b="1" i="0" dirty="0">
                <a:solidFill>
                  <a:schemeClr val="bg1"/>
                </a:solidFill>
                <a:effectLst/>
                <a:latin typeface="Microsoft Yahei" panose="020B0503020204020204" pitchFamily="34" charset="-122"/>
                <a:ea typeface="Microsoft Yahei" panose="020B0503020204020204" pitchFamily="34" charset="-122"/>
              </a:rPr>
              <a:t>· </a:t>
            </a:r>
            <a:r>
              <a:rPr lang="en-US" b="0" dirty="0">
                <a:solidFill>
                  <a:schemeClr val="bg1"/>
                </a:solidFill>
              </a:rPr>
              <a:t>Office 365 A5</a:t>
            </a:r>
          </a:p>
          <a:p>
            <a:pPr>
              <a:spcAft>
                <a:spcPts val="0"/>
              </a:spcAft>
            </a:pPr>
            <a:r>
              <a:rPr lang="en-US" altLang="zh-CN" sz="1400" b="1" i="0" dirty="0">
                <a:solidFill>
                  <a:schemeClr val="bg1"/>
                </a:solidFill>
                <a:effectLst/>
                <a:latin typeface="Microsoft Yahei" panose="020B0503020204020204" pitchFamily="34" charset="-122"/>
                <a:ea typeface="Microsoft Yahei" panose="020B0503020204020204" pitchFamily="34" charset="-122"/>
              </a:rPr>
              <a:t>· </a:t>
            </a:r>
            <a:r>
              <a:rPr lang="en-US" b="0" dirty="0">
                <a:solidFill>
                  <a:schemeClr val="bg1"/>
                </a:solidFill>
              </a:rPr>
              <a:t>Microsoft 365 Business Premium</a:t>
            </a:r>
          </a:p>
        </p:txBody>
      </p:sp>
    </p:spTree>
    <p:custDataLst>
      <p:tags r:id="rId1"/>
    </p:custDataLst>
    <p:extLst>
      <p:ext uri="{BB962C8B-B14F-4D97-AF65-F5344CB8AC3E}">
        <p14:creationId xmlns:p14="http://schemas.microsoft.com/office/powerpoint/2010/main" val="128548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pt-BR" dirty="0"/>
              <a:t>Microsoft Defender for Endpoint</a:t>
            </a:r>
            <a:endParaRPr lang="en-US" dirty="0"/>
          </a:p>
        </p:txBody>
      </p:sp>
      <p:sp>
        <p:nvSpPr>
          <p:cNvPr id="10" name="Content Placeholder 2">
            <a:extLst>
              <a:ext uri="{FF2B5EF4-FFF2-40B4-BE49-F238E27FC236}">
                <a16:creationId xmlns:a16="http://schemas.microsoft.com/office/drawing/2014/main" id="{1C86AD05-DB26-495A-AB4B-F31EC1B6E9F7}"/>
              </a:ext>
            </a:extLst>
          </p:cNvPr>
          <p:cNvSpPr txBox="1">
            <a:spLocks/>
          </p:cNvSpPr>
          <p:nvPr/>
        </p:nvSpPr>
        <p:spPr>
          <a:xfrm>
            <a:off x="418643" y="1124764"/>
            <a:ext cx="10485432" cy="802546"/>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2000" dirty="0">
                <a:latin typeface="Segoe UI" panose="020B0502040204020203" pitchFamily="34" charset="0"/>
                <a:cs typeface="Segoe UI" panose="020B0502040204020203" pitchFamily="34" charset="0"/>
              </a:rPr>
              <a:t>Microsoft Defender for Endpoint is a platform designed to help enterprise networks protect endpoints. </a:t>
            </a:r>
            <a:endParaRPr lang="en-US" altLang="zh-CN" sz="2000" i="0" dirty="0">
              <a:solidFill>
                <a:srgbClr val="171717"/>
              </a:solidFill>
              <a:effectLst/>
              <a:latin typeface="Segoe UI" panose="020B0502040204020203" pitchFamily="34" charset="0"/>
              <a:cs typeface="Segoe UI" panose="020B0502040204020203" pitchFamily="34" charset="0"/>
            </a:endParaRPr>
          </a:p>
        </p:txBody>
      </p:sp>
      <p:pic>
        <p:nvPicPr>
          <p:cNvPr id="13" name="Picture 12" descr="The seven aspects of Microsoft Defender Endpoint: Threat and Vulnerability Management, Attack surface reduction, Next-generation protection, Endpoint detection and response, automated investigation and remediation, Microsoft Threat Experts, and Centralized configuration and administration.">
            <a:extLst>
              <a:ext uri="{FF2B5EF4-FFF2-40B4-BE49-F238E27FC236}">
                <a16:creationId xmlns:a16="http://schemas.microsoft.com/office/drawing/2014/main" id="{BB25AB97-E9B7-44E4-84CA-05CD2E8DBA49}"/>
              </a:ext>
            </a:extLst>
          </p:cNvPr>
          <p:cNvPicPr>
            <a:picLocks noChangeAspect="1"/>
          </p:cNvPicPr>
          <p:nvPr/>
        </p:nvPicPr>
        <p:blipFill>
          <a:blip r:embed="rId4"/>
          <a:stretch>
            <a:fillRect/>
          </a:stretch>
        </p:blipFill>
        <p:spPr>
          <a:xfrm>
            <a:off x="847086" y="1792832"/>
            <a:ext cx="10508891" cy="4244708"/>
          </a:xfrm>
          <a:prstGeom prst="rect">
            <a:avLst/>
          </a:prstGeom>
        </p:spPr>
      </p:pic>
      <p:sp>
        <p:nvSpPr>
          <p:cNvPr id="14" name="矩形 2">
            <a:extLst>
              <a:ext uri="{FF2B5EF4-FFF2-40B4-BE49-F238E27FC236}">
                <a16:creationId xmlns:a16="http://schemas.microsoft.com/office/drawing/2014/main" id="{F889AD26-E27A-4D4A-B89F-62F4CCDBF5D2}"/>
              </a:ext>
              <a:ext uri="{C183D7F6-B498-43B3-948B-1728B52AA6E4}">
                <adec:decorative xmlns:adec="http://schemas.microsoft.com/office/drawing/2017/decorative" val="1"/>
              </a:ext>
            </a:extLst>
          </p:cNvPr>
          <p:cNvSpPr/>
          <p:nvPr/>
        </p:nvSpPr>
        <p:spPr bwMode="auto">
          <a:xfrm>
            <a:off x="836023" y="2103120"/>
            <a:ext cx="10485432" cy="3373120"/>
          </a:xfrm>
          <a:prstGeom prst="rect">
            <a:avLst/>
          </a:pr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26857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8E73C95F-AE60-47CD-AA67-6C3FFC633ADB}"/>
              </a:ext>
              <a:ext uri="{C183D7F6-B498-43B3-948B-1728B52AA6E4}">
                <adec:decorative xmlns:adec="http://schemas.microsoft.com/office/drawing/2017/decorative" val="1"/>
              </a:ext>
            </a:extLst>
          </p:cNvPr>
          <p:cNvSpPr/>
          <p:nvPr/>
        </p:nvSpPr>
        <p:spPr bwMode="auto">
          <a:xfrm>
            <a:off x="418643" y="5117718"/>
            <a:ext cx="4224477" cy="551562"/>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矩形 30">
            <a:extLst>
              <a:ext uri="{FF2B5EF4-FFF2-40B4-BE49-F238E27FC236}">
                <a16:creationId xmlns:a16="http://schemas.microsoft.com/office/drawing/2014/main" id="{00947C47-FF19-4F6C-A07B-ED9E48CC22B3}"/>
              </a:ext>
              <a:ext uri="{C183D7F6-B498-43B3-948B-1728B52AA6E4}">
                <adec:decorative xmlns:adec="http://schemas.microsoft.com/office/drawing/2017/decorative" val="1"/>
              </a:ext>
            </a:extLst>
          </p:cNvPr>
          <p:cNvSpPr/>
          <p:nvPr/>
        </p:nvSpPr>
        <p:spPr bwMode="auto">
          <a:xfrm>
            <a:off x="418643" y="4447158"/>
            <a:ext cx="4224477" cy="551562"/>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矩形 1">
            <a:extLst>
              <a:ext uri="{FF2B5EF4-FFF2-40B4-BE49-F238E27FC236}">
                <a16:creationId xmlns:a16="http://schemas.microsoft.com/office/drawing/2014/main" id="{12EE09D1-AD5E-4FDD-908E-8CD243F08B5F}"/>
              </a:ext>
              <a:ext uri="{C183D7F6-B498-43B3-948B-1728B52AA6E4}">
                <adec:decorative xmlns:adec="http://schemas.microsoft.com/office/drawing/2017/decorative" val="1"/>
              </a:ext>
            </a:extLst>
          </p:cNvPr>
          <p:cNvSpPr/>
          <p:nvPr/>
        </p:nvSpPr>
        <p:spPr bwMode="auto">
          <a:xfrm>
            <a:off x="418643" y="2235201"/>
            <a:ext cx="4224477" cy="2110608"/>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pt-BR" dirty="0"/>
              <a:t>Microsoft Cloud App Security</a:t>
            </a:r>
            <a:endParaRPr lang="en-US" dirty="0"/>
          </a:p>
        </p:txBody>
      </p:sp>
      <p:sp>
        <p:nvSpPr>
          <p:cNvPr id="10" name="Content Placeholder 2">
            <a:extLst>
              <a:ext uri="{FF2B5EF4-FFF2-40B4-BE49-F238E27FC236}">
                <a16:creationId xmlns:a16="http://schemas.microsoft.com/office/drawing/2014/main" id="{1C86AD05-DB26-495A-AB4B-F31EC1B6E9F7}"/>
              </a:ext>
            </a:extLst>
          </p:cNvPr>
          <p:cNvSpPr txBox="1">
            <a:spLocks/>
          </p:cNvSpPr>
          <p:nvPr/>
        </p:nvSpPr>
        <p:spPr>
          <a:xfrm>
            <a:off x="418642" y="1114594"/>
            <a:ext cx="11259988" cy="93446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1800" b="0" i="0" dirty="0">
                <a:solidFill>
                  <a:srgbClr val="171717"/>
                </a:solidFill>
                <a:effectLst/>
                <a:latin typeface="Segoe UI" panose="020B0502040204020203" pitchFamily="34" charset="0"/>
              </a:rPr>
              <a:t>Microsoft Cloud App Security provides rich visibility to your cloud services, control over data travel, and sophisticated analytics to identify and combat cyberthreats across all your Microsoft and third-party cloud services. </a:t>
            </a:r>
            <a:endParaRPr lang="en-US" altLang="zh-CN" sz="1800" i="0" spc="0" dirty="0">
              <a:solidFill>
                <a:srgbClr val="171717"/>
              </a:solidFill>
              <a:effectLst/>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ADF01EA9-96A9-45E7-9D14-F340A798377E}"/>
              </a:ext>
            </a:extLst>
          </p:cNvPr>
          <p:cNvSpPr txBox="1">
            <a:spLocks/>
          </p:cNvSpPr>
          <p:nvPr/>
        </p:nvSpPr>
        <p:spPr>
          <a:xfrm>
            <a:off x="597588" y="2336550"/>
            <a:ext cx="3923612" cy="1938138"/>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The Cloud App Security framework</a:t>
            </a:r>
          </a:p>
          <a:p>
            <a:r>
              <a:rPr lang="en-US" altLang="zh-CN" sz="1400" b="1" i="0" dirty="0">
                <a:effectLst/>
                <a:latin typeface="Microsoft Yahei" panose="020B0503020204020204" pitchFamily="34" charset="-122"/>
                <a:ea typeface="Microsoft Yahei" panose="020B0503020204020204" pitchFamily="34" charset="-122"/>
              </a:rPr>
              <a:t>·</a:t>
            </a:r>
            <a:r>
              <a:rPr lang="en-US" altLang="zh-CN" sz="1400" b="1" i="0" dirty="0">
                <a:solidFill>
                  <a:schemeClr val="bg1"/>
                </a:solidFill>
                <a:effectLst/>
                <a:latin typeface="Microsoft Yahei" panose="020B0503020204020204" pitchFamily="34" charset="-122"/>
                <a:ea typeface="Microsoft Yahei" panose="020B0503020204020204" pitchFamily="34" charset="-122"/>
              </a:rPr>
              <a:t> </a:t>
            </a:r>
            <a:r>
              <a:rPr lang="en-US" b="0" dirty="0"/>
              <a:t>Discover and control the use of Shadow IT</a:t>
            </a:r>
          </a:p>
          <a:p>
            <a:pPr>
              <a:spcAft>
                <a:spcPts val="0"/>
              </a:spcAft>
            </a:pPr>
            <a:r>
              <a:rPr lang="en-US" altLang="zh-CN" sz="1400" b="1" i="0" dirty="0">
                <a:effectLst/>
                <a:latin typeface="Microsoft Yahei" panose="020B0503020204020204" pitchFamily="34" charset="-122"/>
                <a:ea typeface="Microsoft Yahei" panose="020B0503020204020204" pitchFamily="34" charset="-122"/>
              </a:rPr>
              <a:t>· </a:t>
            </a:r>
            <a:r>
              <a:rPr lang="en-US" b="0" dirty="0"/>
              <a:t>Protect your sensitive information anywhere</a:t>
            </a:r>
          </a:p>
          <a:p>
            <a:pPr>
              <a:spcBef>
                <a:spcPts val="0"/>
              </a:spcBef>
            </a:pPr>
            <a:r>
              <a:rPr lang="en-US" b="0" dirty="0"/>
              <a:t>   in the cloud</a:t>
            </a:r>
          </a:p>
          <a:p>
            <a:r>
              <a:rPr lang="en-US" altLang="zh-CN" sz="1400" b="1" i="0" dirty="0">
                <a:effectLst/>
                <a:latin typeface="Microsoft Yahei" panose="020B0503020204020204" pitchFamily="34" charset="-122"/>
                <a:ea typeface="Microsoft Yahei" panose="020B0503020204020204" pitchFamily="34" charset="-122"/>
              </a:rPr>
              <a:t>· </a:t>
            </a:r>
            <a:r>
              <a:rPr lang="en-US" b="0" dirty="0"/>
              <a:t>Protect against cyberthreats and anomalies</a:t>
            </a:r>
          </a:p>
          <a:p>
            <a:r>
              <a:rPr lang="en-US" altLang="zh-CN" sz="1400" b="1" i="0" dirty="0">
                <a:effectLst/>
                <a:latin typeface="Microsoft Yahei" panose="020B0503020204020204" pitchFamily="34" charset="-122"/>
                <a:ea typeface="Microsoft Yahei" panose="020B0503020204020204" pitchFamily="34" charset="-122"/>
              </a:rPr>
              <a:t>· </a:t>
            </a:r>
            <a:r>
              <a:rPr lang="en-US" b="0" dirty="0"/>
              <a:t>Assess your cloud apps' compliance</a:t>
            </a:r>
          </a:p>
        </p:txBody>
      </p:sp>
      <p:sp>
        <p:nvSpPr>
          <p:cNvPr id="33" name="Text Placeholder 5">
            <a:extLst>
              <a:ext uri="{FF2B5EF4-FFF2-40B4-BE49-F238E27FC236}">
                <a16:creationId xmlns:a16="http://schemas.microsoft.com/office/drawing/2014/main" id="{83B27341-9E29-485B-A5CB-384CC4182083}"/>
              </a:ext>
            </a:extLst>
          </p:cNvPr>
          <p:cNvSpPr txBox="1">
            <a:spLocks/>
          </p:cNvSpPr>
          <p:nvPr/>
        </p:nvSpPr>
        <p:spPr>
          <a:xfrm>
            <a:off x="597588" y="4533044"/>
            <a:ext cx="3923612" cy="379789"/>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Office 365 Cloud App Security</a:t>
            </a:r>
          </a:p>
        </p:txBody>
      </p:sp>
      <p:sp>
        <p:nvSpPr>
          <p:cNvPr id="34" name="Text Placeholder 5">
            <a:extLst>
              <a:ext uri="{FF2B5EF4-FFF2-40B4-BE49-F238E27FC236}">
                <a16:creationId xmlns:a16="http://schemas.microsoft.com/office/drawing/2014/main" id="{1E5A889E-4267-4189-B80F-8D15B9A2FC74}"/>
              </a:ext>
            </a:extLst>
          </p:cNvPr>
          <p:cNvSpPr txBox="1">
            <a:spLocks/>
          </p:cNvSpPr>
          <p:nvPr/>
        </p:nvSpPr>
        <p:spPr>
          <a:xfrm>
            <a:off x="597588" y="5086291"/>
            <a:ext cx="3923612" cy="651187"/>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Enhanced Cloud App Discovery in </a:t>
            </a:r>
            <a:br>
              <a:rPr lang="en-US" dirty="0"/>
            </a:br>
            <a:r>
              <a:rPr lang="en-US" dirty="0"/>
              <a:t>Azure Active Directory</a:t>
            </a:r>
          </a:p>
        </p:txBody>
      </p:sp>
      <p:sp>
        <p:nvSpPr>
          <p:cNvPr id="27" name="矩形 26">
            <a:extLst>
              <a:ext uri="{FF2B5EF4-FFF2-40B4-BE49-F238E27FC236}">
                <a16:creationId xmlns:a16="http://schemas.microsoft.com/office/drawing/2014/main" id="{F6BF5C91-60C6-4D57-8774-29E30717D60E}"/>
              </a:ext>
              <a:ext uri="{C183D7F6-B498-43B3-948B-1728B52AA6E4}">
                <adec:decorative xmlns:adec="http://schemas.microsoft.com/office/drawing/2017/decorative" val="1"/>
              </a:ext>
            </a:extLst>
          </p:cNvPr>
          <p:cNvSpPr/>
          <p:nvPr/>
        </p:nvSpPr>
        <p:spPr bwMode="auto">
          <a:xfrm>
            <a:off x="4822065" y="2235200"/>
            <a:ext cx="6937845" cy="343408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5">
            <a:extLst>
              <a:ext uri="{FF2B5EF4-FFF2-40B4-BE49-F238E27FC236}">
                <a16:creationId xmlns:a16="http://schemas.microsoft.com/office/drawing/2014/main" id="{ED2C1525-1413-42DC-B931-7A06588DAF90}"/>
              </a:ext>
            </a:extLst>
          </p:cNvPr>
          <p:cNvSpPr txBox="1">
            <a:spLocks/>
          </p:cNvSpPr>
          <p:nvPr/>
        </p:nvSpPr>
        <p:spPr>
          <a:xfrm>
            <a:off x="4907630" y="3604260"/>
            <a:ext cx="2073312" cy="746759"/>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dirty="0"/>
              <a:t>Microsoft Cloud App Security architecture</a:t>
            </a:r>
          </a:p>
        </p:txBody>
      </p:sp>
      <p:pic>
        <p:nvPicPr>
          <p:cNvPr id="5" name="图片 4" descr="Diagram showing how Cloud App Security acts as an intermediary, checking and verifying cloud apps usage.">
            <a:extLst>
              <a:ext uri="{FF2B5EF4-FFF2-40B4-BE49-F238E27FC236}">
                <a16:creationId xmlns:a16="http://schemas.microsoft.com/office/drawing/2014/main" id="{2CB8FB35-B460-470F-B324-4E0AF8242684}"/>
              </a:ext>
            </a:extLst>
          </p:cNvPr>
          <p:cNvPicPr>
            <a:picLocks noChangeAspect="1"/>
          </p:cNvPicPr>
          <p:nvPr/>
        </p:nvPicPr>
        <p:blipFill>
          <a:blip r:embed="rId4"/>
          <a:stretch>
            <a:fillRect/>
          </a:stretch>
        </p:blipFill>
        <p:spPr>
          <a:xfrm>
            <a:off x="7167279" y="2458470"/>
            <a:ext cx="4427133" cy="3017770"/>
          </a:xfrm>
          <a:prstGeom prst="rect">
            <a:avLst/>
          </a:prstGeom>
        </p:spPr>
      </p:pic>
      <p:sp>
        <p:nvSpPr>
          <p:cNvPr id="30" name="矩形 29">
            <a:extLst>
              <a:ext uri="{FF2B5EF4-FFF2-40B4-BE49-F238E27FC236}">
                <a16:creationId xmlns:a16="http://schemas.microsoft.com/office/drawing/2014/main" id="{275EB6B3-B41D-4FF4-8B1F-0151B5603760}"/>
              </a:ext>
              <a:ext uri="{C183D7F6-B498-43B3-948B-1728B52AA6E4}">
                <adec:decorative xmlns:adec="http://schemas.microsoft.com/office/drawing/2017/decorative" val="1"/>
              </a:ext>
            </a:extLst>
          </p:cNvPr>
          <p:cNvSpPr/>
          <p:nvPr/>
        </p:nvSpPr>
        <p:spPr bwMode="auto">
          <a:xfrm>
            <a:off x="7077109" y="2367280"/>
            <a:ext cx="4601521" cy="3220720"/>
          </a:xfrm>
          <a:prstGeom prst="rect">
            <a:avLst/>
          </a:pr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24163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   </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1" y="3644537"/>
            <a:ext cx="5413394" cy="1046440"/>
          </a:xfrm>
        </p:spPr>
        <p:txBody>
          <a:bodyPr/>
          <a:lstStyle/>
          <a:p>
            <a:r>
              <a:rPr lang="en-US" sz="2800" dirty="0"/>
              <a:t>Microsoft Cloud App Security (MCAS)</a:t>
            </a:r>
          </a:p>
        </p:txBody>
      </p:sp>
    </p:spTree>
    <p:extLst>
      <p:ext uri="{BB962C8B-B14F-4D97-AF65-F5344CB8AC3E}">
        <p14:creationId xmlns:p14="http://schemas.microsoft.com/office/powerpoint/2010/main" val="14622728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dirty="0"/>
            </a:br>
            <a:r>
              <a:rPr lang="en-US" dirty="0"/>
              <a:t>Lesson 5: Describe security management capabilities of Microsoft 365</a:t>
            </a:r>
            <a:br>
              <a:rPr lang="en-US" dirty="0"/>
            </a:br>
            <a:endParaRPr lang="en-US" dirty="0"/>
          </a:p>
        </p:txBody>
      </p:sp>
      <p:sp>
        <p:nvSpPr>
          <p:cNvPr id="8" name="key" title="Icon of a key">
            <a:extLst>
              <a:ext uri="{FF2B5EF4-FFF2-40B4-BE49-F238E27FC236}">
                <a16:creationId xmlns:a16="http://schemas.microsoft.com/office/drawing/2014/main" id="{ECBDEC52-ACCF-4837-91E9-4AD282673C38}"/>
              </a:ext>
            </a:extLst>
          </p:cNvPr>
          <p:cNvSpPr>
            <a:spLocks noChangeAspect="1" noEditPoints="1"/>
          </p:cNvSpPr>
          <p:nvPr/>
        </p:nvSpPr>
        <p:spPr bwMode="auto">
          <a:xfrm>
            <a:off x="10063634" y="2774488"/>
            <a:ext cx="1315771" cy="1309023"/>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20868687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5 Introduction</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1209332"/>
            <a:ext cx="11340811" cy="496594"/>
          </a:xfrm>
          <a:prstGeom prst="rect">
            <a:avLst/>
          </a:prstGeom>
        </p:spPr>
        <p:txBody>
          <a:bodyPr lIns="0" rIns="0">
            <a:normAutofit fontScale="92500" lnSpcReduction="10000"/>
          </a:bodyPr>
          <a:lstStyle/>
          <a:p>
            <a:pPr lvl="1"/>
            <a:r>
              <a:rPr lang="en-US" sz="2400" dirty="0"/>
              <a:t>In this module, you will:</a:t>
            </a:r>
          </a:p>
        </p:txBody>
      </p:sp>
      <p:sp>
        <p:nvSpPr>
          <p:cNvPr id="7" name="Text Placeholder 2">
            <a:extLst>
              <a:ext uri="{FF2B5EF4-FFF2-40B4-BE49-F238E27FC236}">
                <a16:creationId xmlns:a16="http://schemas.microsoft.com/office/drawing/2014/main" id="{E78DABBA-8119-47EA-AC95-36C4CC3C1B20}"/>
              </a:ext>
            </a:extLst>
          </p:cNvPr>
          <p:cNvSpPr txBox="1">
            <a:spLocks/>
          </p:cNvSpPr>
          <p:nvPr/>
        </p:nvSpPr>
        <p:spPr>
          <a:xfrm>
            <a:off x="432088" y="2332483"/>
            <a:ext cx="2727197" cy="2727197"/>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r>
              <a:rPr lang="en-US" sz="2200" dirty="0"/>
              <a:t>Describe and explore the Microsoft 365 Defender</a:t>
            </a:r>
          </a:p>
          <a:p>
            <a:pPr algn="ctr">
              <a:spcBef>
                <a:spcPts val="0"/>
              </a:spcBef>
              <a:spcAft>
                <a:spcPts val="0"/>
              </a:spcAft>
            </a:pPr>
            <a:r>
              <a:rPr lang="en-US" sz="2200" dirty="0"/>
              <a:t>portal</a:t>
            </a:r>
          </a:p>
        </p:txBody>
      </p:sp>
      <p:sp>
        <p:nvSpPr>
          <p:cNvPr id="5" name="Text Placeholder 2">
            <a:extLst>
              <a:ext uri="{FF2B5EF4-FFF2-40B4-BE49-F238E27FC236}">
                <a16:creationId xmlns:a16="http://schemas.microsoft.com/office/drawing/2014/main" id="{C3F0F8D2-AAFB-4ED2-9804-166FBB1F3222}"/>
              </a:ext>
            </a:extLst>
          </p:cNvPr>
          <p:cNvSpPr txBox="1">
            <a:spLocks/>
          </p:cNvSpPr>
          <p:nvPr/>
        </p:nvSpPr>
        <p:spPr>
          <a:xfrm>
            <a:off x="3301003" y="2332483"/>
            <a:ext cx="2727197" cy="2727197"/>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r>
              <a:rPr lang="en-US" sz="2200" dirty="0"/>
              <a:t>Describe </a:t>
            </a:r>
          </a:p>
          <a:p>
            <a:pPr algn="ctr">
              <a:spcBef>
                <a:spcPts val="0"/>
              </a:spcBef>
              <a:spcAft>
                <a:spcPts val="0"/>
              </a:spcAft>
            </a:pPr>
            <a:r>
              <a:rPr lang="en-US" sz="2200" dirty="0"/>
              <a:t>how to use Microsoft Secure Score.</a:t>
            </a:r>
          </a:p>
        </p:txBody>
      </p:sp>
      <p:sp>
        <p:nvSpPr>
          <p:cNvPr id="6" name="Text Placeholder 3">
            <a:extLst>
              <a:ext uri="{FF2B5EF4-FFF2-40B4-BE49-F238E27FC236}">
                <a16:creationId xmlns:a16="http://schemas.microsoft.com/office/drawing/2014/main" id="{E5F7E518-2D16-4E67-B59F-A382CEA3F4A2}"/>
              </a:ext>
            </a:extLst>
          </p:cNvPr>
          <p:cNvSpPr txBox="1">
            <a:spLocks/>
          </p:cNvSpPr>
          <p:nvPr/>
        </p:nvSpPr>
        <p:spPr>
          <a:xfrm>
            <a:off x="6169918" y="2332483"/>
            <a:ext cx="2727197" cy="2727197"/>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r>
              <a:rPr lang="en-US" sz="2200" dirty="0"/>
              <a:t>Explore security reports and dashboards.</a:t>
            </a:r>
          </a:p>
        </p:txBody>
      </p:sp>
      <p:sp>
        <p:nvSpPr>
          <p:cNvPr id="22" name="Text Placeholder 3">
            <a:extLst>
              <a:ext uri="{FF2B5EF4-FFF2-40B4-BE49-F238E27FC236}">
                <a16:creationId xmlns:a16="http://schemas.microsoft.com/office/drawing/2014/main" id="{FCF033A3-1983-4641-963C-C9E15D30BA39}"/>
              </a:ext>
            </a:extLst>
          </p:cNvPr>
          <p:cNvSpPr txBox="1">
            <a:spLocks/>
          </p:cNvSpPr>
          <p:nvPr/>
        </p:nvSpPr>
        <p:spPr>
          <a:xfrm>
            <a:off x="9038832" y="2332484"/>
            <a:ext cx="2727196" cy="272719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600"/>
              </a:spcBef>
              <a:spcAft>
                <a:spcPts val="0"/>
              </a:spcAft>
            </a:pPr>
            <a:r>
              <a:rPr lang="en-US" sz="2200" dirty="0"/>
              <a:t>Describe incidents and incident management capabilities.</a:t>
            </a:r>
          </a:p>
        </p:txBody>
      </p:sp>
      <p:grpSp>
        <p:nvGrpSpPr>
          <p:cNvPr id="31" name="组合 30">
            <a:extLst>
              <a:ext uri="{FF2B5EF4-FFF2-40B4-BE49-F238E27FC236}">
                <a16:creationId xmlns:a16="http://schemas.microsoft.com/office/drawing/2014/main" id="{99B354B9-95CA-46D0-AEFF-5A88405DC058}"/>
              </a:ext>
              <a:ext uri="{C183D7F6-B498-43B3-948B-1728B52AA6E4}">
                <adec:decorative xmlns:adec="http://schemas.microsoft.com/office/drawing/2017/decorative" val="1"/>
              </a:ext>
            </a:extLst>
          </p:cNvPr>
          <p:cNvGrpSpPr/>
          <p:nvPr/>
        </p:nvGrpSpPr>
        <p:grpSpPr>
          <a:xfrm>
            <a:off x="1341556" y="1969689"/>
            <a:ext cx="773402" cy="773511"/>
            <a:chOff x="1605716" y="1969689"/>
            <a:chExt cx="1085972" cy="1086125"/>
          </a:xfrm>
        </p:grpSpPr>
        <p:grpSp>
          <p:nvGrpSpPr>
            <p:cNvPr id="32" name="Group 20">
              <a:extLst>
                <a:ext uri="{FF2B5EF4-FFF2-40B4-BE49-F238E27FC236}">
                  <a16:creationId xmlns:a16="http://schemas.microsoft.com/office/drawing/2014/main" id="{7A19FD00-2031-42ED-9BD3-D399AD3282A8}"/>
                </a:ext>
              </a:extLst>
            </p:cNvPr>
            <p:cNvGrpSpPr/>
            <p:nvPr/>
          </p:nvGrpSpPr>
          <p:grpSpPr>
            <a:xfrm>
              <a:off x="1605716" y="1969689"/>
              <a:ext cx="1085972" cy="1086125"/>
              <a:chOff x="1077158" y="1999707"/>
              <a:chExt cx="821786" cy="821902"/>
            </a:xfrm>
          </p:grpSpPr>
          <p:sp>
            <p:nvSpPr>
              <p:cNvPr id="34" name="Freeform 5">
                <a:extLst>
                  <a:ext uri="{FF2B5EF4-FFF2-40B4-BE49-F238E27FC236}">
                    <a16:creationId xmlns:a16="http://schemas.microsoft.com/office/drawing/2014/main" id="{252B7C58-5F5E-4268-AD74-49416D3EC2E7}"/>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5" name="Freeform 6">
                <a:extLst>
                  <a:ext uri="{FF2B5EF4-FFF2-40B4-BE49-F238E27FC236}">
                    <a16:creationId xmlns:a16="http://schemas.microsoft.com/office/drawing/2014/main" id="{DC6A28F5-8CAF-4173-9F6C-A3DA10520007}"/>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3" name="Shield_EA18" title="Icon of a shield">
              <a:extLst>
                <a:ext uri="{FF2B5EF4-FFF2-40B4-BE49-F238E27FC236}">
                  <a16:creationId xmlns:a16="http://schemas.microsoft.com/office/drawing/2014/main" id="{207F21D9-E2BF-4926-AA77-639E145D2B87}"/>
                </a:ext>
              </a:extLst>
            </p:cNvPr>
            <p:cNvSpPr>
              <a:spLocks noChangeAspect="1"/>
            </p:cNvSpPr>
            <p:nvPr/>
          </p:nvSpPr>
          <p:spPr bwMode="auto">
            <a:xfrm>
              <a:off x="1887487" y="2248910"/>
              <a:ext cx="522431"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56" name="组合 55">
            <a:extLst>
              <a:ext uri="{FF2B5EF4-FFF2-40B4-BE49-F238E27FC236}">
                <a16:creationId xmlns:a16="http://schemas.microsoft.com/office/drawing/2014/main" id="{199DEAA0-D3BA-4E82-BB56-60FF08CA3718}"/>
              </a:ext>
              <a:ext uri="{C183D7F6-B498-43B3-948B-1728B52AA6E4}">
                <adec:decorative xmlns:adec="http://schemas.microsoft.com/office/drawing/2017/decorative" val="1"/>
              </a:ext>
            </a:extLst>
          </p:cNvPr>
          <p:cNvGrpSpPr/>
          <p:nvPr/>
        </p:nvGrpSpPr>
        <p:grpSpPr>
          <a:xfrm>
            <a:off x="4277900" y="1969689"/>
            <a:ext cx="773402" cy="773511"/>
            <a:chOff x="1605716" y="1969689"/>
            <a:chExt cx="1085972" cy="1086125"/>
          </a:xfrm>
        </p:grpSpPr>
        <p:grpSp>
          <p:nvGrpSpPr>
            <p:cNvPr id="57" name="Group 20">
              <a:extLst>
                <a:ext uri="{FF2B5EF4-FFF2-40B4-BE49-F238E27FC236}">
                  <a16:creationId xmlns:a16="http://schemas.microsoft.com/office/drawing/2014/main" id="{F9C1419E-B91E-48F4-AF76-7C8157D22F2E}"/>
                </a:ext>
              </a:extLst>
            </p:cNvPr>
            <p:cNvGrpSpPr/>
            <p:nvPr/>
          </p:nvGrpSpPr>
          <p:grpSpPr>
            <a:xfrm>
              <a:off x="1605716" y="1969689"/>
              <a:ext cx="1085972" cy="1086125"/>
              <a:chOff x="1077158" y="1999707"/>
              <a:chExt cx="821786" cy="821902"/>
            </a:xfrm>
          </p:grpSpPr>
          <p:sp>
            <p:nvSpPr>
              <p:cNvPr id="59" name="Freeform 5">
                <a:extLst>
                  <a:ext uri="{FF2B5EF4-FFF2-40B4-BE49-F238E27FC236}">
                    <a16:creationId xmlns:a16="http://schemas.microsoft.com/office/drawing/2014/main" id="{69C48E49-76CB-4A03-AE2A-81A92CA8769F}"/>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0" name="Freeform 6">
                <a:extLst>
                  <a:ext uri="{FF2B5EF4-FFF2-40B4-BE49-F238E27FC236}">
                    <a16:creationId xmlns:a16="http://schemas.microsoft.com/office/drawing/2014/main" id="{D86788A9-E391-4580-AB34-52BDC0FBA47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58" name="Shield_EA18" title="Icon of a shield">
              <a:extLst>
                <a:ext uri="{FF2B5EF4-FFF2-40B4-BE49-F238E27FC236}">
                  <a16:creationId xmlns:a16="http://schemas.microsoft.com/office/drawing/2014/main" id="{FA14CE79-300D-41AB-88F6-EFBC0F05E3AD}"/>
                </a:ext>
              </a:extLst>
            </p:cNvPr>
            <p:cNvSpPr>
              <a:spLocks noChangeAspect="1"/>
            </p:cNvSpPr>
            <p:nvPr/>
          </p:nvSpPr>
          <p:spPr bwMode="auto">
            <a:xfrm>
              <a:off x="1887487" y="2248910"/>
              <a:ext cx="522431"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61" name="组合 60">
            <a:extLst>
              <a:ext uri="{FF2B5EF4-FFF2-40B4-BE49-F238E27FC236}">
                <a16:creationId xmlns:a16="http://schemas.microsoft.com/office/drawing/2014/main" id="{3CC7D8E0-DEE2-45AA-A6C7-91715E1E9B16}"/>
              </a:ext>
              <a:ext uri="{C183D7F6-B498-43B3-948B-1728B52AA6E4}">
                <adec:decorative xmlns:adec="http://schemas.microsoft.com/office/drawing/2017/decorative" val="1"/>
              </a:ext>
            </a:extLst>
          </p:cNvPr>
          <p:cNvGrpSpPr/>
          <p:nvPr/>
        </p:nvGrpSpPr>
        <p:grpSpPr>
          <a:xfrm>
            <a:off x="7146815" y="1969689"/>
            <a:ext cx="773402" cy="773511"/>
            <a:chOff x="1605716" y="1969689"/>
            <a:chExt cx="1085972" cy="1086125"/>
          </a:xfrm>
        </p:grpSpPr>
        <p:grpSp>
          <p:nvGrpSpPr>
            <p:cNvPr id="62" name="Group 20">
              <a:extLst>
                <a:ext uri="{FF2B5EF4-FFF2-40B4-BE49-F238E27FC236}">
                  <a16:creationId xmlns:a16="http://schemas.microsoft.com/office/drawing/2014/main" id="{CA9CF3D4-BA93-42DD-A313-45FCC1D013D3}"/>
                </a:ext>
              </a:extLst>
            </p:cNvPr>
            <p:cNvGrpSpPr/>
            <p:nvPr/>
          </p:nvGrpSpPr>
          <p:grpSpPr>
            <a:xfrm>
              <a:off x="1605716" y="1969689"/>
              <a:ext cx="1085972" cy="1086125"/>
              <a:chOff x="1077158" y="1999707"/>
              <a:chExt cx="821786" cy="821902"/>
            </a:xfrm>
          </p:grpSpPr>
          <p:sp>
            <p:nvSpPr>
              <p:cNvPr id="64" name="Freeform 5">
                <a:extLst>
                  <a:ext uri="{FF2B5EF4-FFF2-40B4-BE49-F238E27FC236}">
                    <a16:creationId xmlns:a16="http://schemas.microsoft.com/office/drawing/2014/main" id="{76293A2A-631F-481B-8808-6E2A211A7CCC}"/>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5" name="Freeform 6">
                <a:extLst>
                  <a:ext uri="{FF2B5EF4-FFF2-40B4-BE49-F238E27FC236}">
                    <a16:creationId xmlns:a16="http://schemas.microsoft.com/office/drawing/2014/main" id="{E012720D-C9AF-473A-8EFD-6F3E4178C257}"/>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63" name="Shield_EA18" title="Icon of a shield">
              <a:extLst>
                <a:ext uri="{FF2B5EF4-FFF2-40B4-BE49-F238E27FC236}">
                  <a16:creationId xmlns:a16="http://schemas.microsoft.com/office/drawing/2014/main" id="{58544611-7ABA-403D-BF25-BD66E591DFF0}"/>
                </a:ext>
              </a:extLst>
            </p:cNvPr>
            <p:cNvSpPr>
              <a:spLocks noChangeAspect="1"/>
            </p:cNvSpPr>
            <p:nvPr/>
          </p:nvSpPr>
          <p:spPr bwMode="auto">
            <a:xfrm>
              <a:off x="1887487" y="2248910"/>
              <a:ext cx="522431"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66" name="组合 65">
            <a:extLst>
              <a:ext uri="{FF2B5EF4-FFF2-40B4-BE49-F238E27FC236}">
                <a16:creationId xmlns:a16="http://schemas.microsoft.com/office/drawing/2014/main" id="{38EF0561-600E-4671-85FE-014C7E84728D}"/>
              </a:ext>
              <a:ext uri="{C183D7F6-B498-43B3-948B-1728B52AA6E4}">
                <adec:decorative xmlns:adec="http://schemas.microsoft.com/office/drawing/2017/decorative" val="1"/>
              </a:ext>
            </a:extLst>
          </p:cNvPr>
          <p:cNvGrpSpPr/>
          <p:nvPr/>
        </p:nvGrpSpPr>
        <p:grpSpPr>
          <a:xfrm>
            <a:off x="10015729" y="1969689"/>
            <a:ext cx="773402" cy="773511"/>
            <a:chOff x="1605716" y="1969689"/>
            <a:chExt cx="1085972" cy="1086125"/>
          </a:xfrm>
        </p:grpSpPr>
        <p:grpSp>
          <p:nvGrpSpPr>
            <p:cNvPr id="67" name="Group 20">
              <a:extLst>
                <a:ext uri="{FF2B5EF4-FFF2-40B4-BE49-F238E27FC236}">
                  <a16:creationId xmlns:a16="http://schemas.microsoft.com/office/drawing/2014/main" id="{4B993673-5610-4680-95E9-781E8CE66283}"/>
                </a:ext>
              </a:extLst>
            </p:cNvPr>
            <p:cNvGrpSpPr/>
            <p:nvPr/>
          </p:nvGrpSpPr>
          <p:grpSpPr>
            <a:xfrm>
              <a:off x="1605716" y="1969689"/>
              <a:ext cx="1085972" cy="1086125"/>
              <a:chOff x="1077158" y="1999707"/>
              <a:chExt cx="821786" cy="821902"/>
            </a:xfrm>
          </p:grpSpPr>
          <p:sp>
            <p:nvSpPr>
              <p:cNvPr id="69" name="Freeform 5">
                <a:extLst>
                  <a:ext uri="{FF2B5EF4-FFF2-40B4-BE49-F238E27FC236}">
                    <a16:creationId xmlns:a16="http://schemas.microsoft.com/office/drawing/2014/main" id="{4F5AC5C3-B8EC-484E-A649-5BF604A4859B}"/>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0" name="Freeform 6">
                <a:extLst>
                  <a:ext uri="{FF2B5EF4-FFF2-40B4-BE49-F238E27FC236}">
                    <a16:creationId xmlns:a16="http://schemas.microsoft.com/office/drawing/2014/main" id="{6616D681-8849-4CF5-B4CD-9C3E5DCCD89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68" name="Shield_EA18" title="Icon of a shield">
              <a:extLst>
                <a:ext uri="{FF2B5EF4-FFF2-40B4-BE49-F238E27FC236}">
                  <a16:creationId xmlns:a16="http://schemas.microsoft.com/office/drawing/2014/main" id="{122E75D3-4294-40AF-95B2-4B129D4BE273}"/>
                </a:ext>
              </a:extLst>
            </p:cNvPr>
            <p:cNvSpPr>
              <a:spLocks noChangeAspect="1"/>
            </p:cNvSpPr>
            <p:nvPr/>
          </p:nvSpPr>
          <p:spPr bwMode="auto">
            <a:xfrm>
              <a:off x="1887487" y="2248910"/>
              <a:ext cx="522431"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957551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2004" y="440494"/>
            <a:ext cx="11568417" cy="680196"/>
          </a:xfrm>
        </p:spPr>
        <p:txBody>
          <a:bodyPr/>
          <a:lstStyle/>
          <a:p>
            <a:r>
              <a:rPr lang="en-US" dirty="0"/>
              <a:t>Microsoft 365 Defender portal</a:t>
            </a:r>
          </a:p>
        </p:txBody>
      </p:sp>
      <p:sp>
        <p:nvSpPr>
          <p:cNvPr id="95" name="矩形 3">
            <a:extLst>
              <a:ext uri="{FF2B5EF4-FFF2-40B4-BE49-F238E27FC236}">
                <a16:creationId xmlns:a16="http://schemas.microsoft.com/office/drawing/2014/main" id="{06563325-93F8-420F-AFAC-BEA787EBDD46}"/>
              </a:ext>
              <a:ext uri="{C183D7F6-B498-43B3-948B-1728B52AA6E4}">
                <adec:decorative xmlns:adec="http://schemas.microsoft.com/office/drawing/2017/decorative" val="1"/>
              </a:ext>
            </a:extLst>
          </p:cNvPr>
          <p:cNvSpPr/>
          <p:nvPr/>
        </p:nvSpPr>
        <p:spPr bwMode="auto">
          <a:xfrm>
            <a:off x="482051" y="1458053"/>
            <a:ext cx="4789537" cy="4196127"/>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Content Placeholder 2">
            <a:extLst>
              <a:ext uri="{FF2B5EF4-FFF2-40B4-BE49-F238E27FC236}">
                <a16:creationId xmlns:a16="http://schemas.microsoft.com/office/drawing/2014/main" id="{03CC51CB-607C-4711-8777-4D9C08114E09}"/>
              </a:ext>
            </a:extLst>
          </p:cNvPr>
          <p:cNvSpPr txBox="1">
            <a:spLocks/>
          </p:cNvSpPr>
          <p:nvPr/>
        </p:nvSpPr>
        <p:spPr>
          <a:xfrm>
            <a:off x="587229" y="1452137"/>
            <a:ext cx="4624350" cy="1393338"/>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1800" spc="0" dirty="0">
                <a:latin typeface="+mn-lt"/>
              </a:rPr>
              <a:t>The Microsoft 365 Defender portal </a:t>
            </a:r>
            <a:r>
              <a:rPr lang="en-US" sz="1800" spc="0" dirty="0">
                <a:latin typeface="+mn-lt"/>
              </a:rPr>
              <a:t>combines protection, detection, investigation, and response to email, collaboration, identity, and device threats, in a central portal.</a:t>
            </a:r>
            <a:endParaRPr lang="en-US" altLang="zh-CN" sz="1800" spc="0" dirty="0">
              <a:latin typeface="+mn-lt"/>
            </a:endParaRPr>
          </a:p>
        </p:txBody>
      </p:sp>
      <p:grpSp>
        <p:nvGrpSpPr>
          <p:cNvPr id="6" name="组合 5">
            <a:extLst>
              <a:ext uri="{FF2B5EF4-FFF2-40B4-BE49-F238E27FC236}">
                <a16:creationId xmlns:a16="http://schemas.microsoft.com/office/drawing/2014/main" id="{489A760E-B09C-4882-B414-9992573A3C57}"/>
              </a:ext>
              <a:ext uri="{C183D7F6-B498-43B3-948B-1728B52AA6E4}">
                <adec:decorative xmlns:adec="http://schemas.microsoft.com/office/drawing/2017/decorative" val="1"/>
              </a:ext>
            </a:extLst>
          </p:cNvPr>
          <p:cNvGrpSpPr/>
          <p:nvPr/>
        </p:nvGrpSpPr>
        <p:grpSpPr>
          <a:xfrm>
            <a:off x="706290" y="3009637"/>
            <a:ext cx="736028" cy="736132"/>
            <a:chOff x="706312" y="2981361"/>
            <a:chExt cx="736028" cy="736132"/>
          </a:xfrm>
        </p:grpSpPr>
        <p:grpSp>
          <p:nvGrpSpPr>
            <p:cNvPr id="41" name="Group 20">
              <a:extLst>
                <a:ext uri="{FF2B5EF4-FFF2-40B4-BE49-F238E27FC236}">
                  <a16:creationId xmlns:a16="http://schemas.microsoft.com/office/drawing/2014/main" id="{A91C1E16-0F7F-4008-860F-C24EBA2C37E3}"/>
                </a:ext>
              </a:extLst>
            </p:cNvPr>
            <p:cNvGrpSpPr/>
            <p:nvPr/>
          </p:nvGrpSpPr>
          <p:grpSpPr>
            <a:xfrm>
              <a:off x="706312" y="2981361"/>
              <a:ext cx="736028" cy="736132"/>
              <a:chOff x="1077158" y="1999707"/>
              <a:chExt cx="821786" cy="821902"/>
            </a:xfrm>
          </p:grpSpPr>
          <p:sp>
            <p:nvSpPr>
              <p:cNvPr id="43" name="Freeform 5">
                <a:extLst>
                  <a:ext uri="{FF2B5EF4-FFF2-40B4-BE49-F238E27FC236}">
                    <a16:creationId xmlns:a16="http://schemas.microsoft.com/office/drawing/2014/main" id="{BF2A7BE7-DB87-421B-9944-5284982279A7}"/>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Freeform 6">
                <a:extLst>
                  <a:ext uri="{FF2B5EF4-FFF2-40B4-BE49-F238E27FC236}">
                    <a16:creationId xmlns:a16="http://schemas.microsoft.com/office/drawing/2014/main" id="{B3F73D75-D437-4CBF-86F5-EB04E3F74177}"/>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5" name="building_4" title="Icon of a tall rectangular building in front of two shorter buildings">
              <a:extLst>
                <a:ext uri="{FF2B5EF4-FFF2-40B4-BE49-F238E27FC236}">
                  <a16:creationId xmlns:a16="http://schemas.microsoft.com/office/drawing/2014/main" id="{AF2D0D05-726F-43C9-B9FC-7768A7C4B18F}"/>
                </a:ext>
              </a:extLst>
            </p:cNvPr>
            <p:cNvSpPr>
              <a:spLocks noChangeAspect="1" noEditPoints="1"/>
            </p:cNvSpPr>
            <p:nvPr/>
          </p:nvSpPr>
          <p:spPr bwMode="auto">
            <a:xfrm>
              <a:off x="904441" y="3151123"/>
              <a:ext cx="360089" cy="365760"/>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35" name="Content Placeholder 2">
            <a:extLst>
              <a:ext uri="{FF2B5EF4-FFF2-40B4-BE49-F238E27FC236}">
                <a16:creationId xmlns:a16="http://schemas.microsoft.com/office/drawing/2014/main" id="{A6A4547B-5A52-4261-A5A1-3CD54D318EFF}"/>
              </a:ext>
              <a:ext uri="{C183D7F6-B498-43B3-948B-1728B52AA6E4}">
                <adec:decorative xmlns:adec="http://schemas.microsoft.com/office/drawing/2017/decorative" val="1"/>
              </a:ext>
            </a:extLst>
          </p:cNvPr>
          <p:cNvSpPr txBox="1">
            <a:spLocks/>
          </p:cNvSpPr>
          <p:nvPr/>
        </p:nvSpPr>
        <p:spPr>
          <a:xfrm>
            <a:off x="1630253" y="3004808"/>
            <a:ext cx="2443731" cy="848384"/>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1800" spc="0" dirty="0">
                <a:solidFill>
                  <a:srgbClr val="333333"/>
                </a:solidFill>
                <a:latin typeface="+mn-lt"/>
              </a:rPr>
              <a:t>V</a:t>
            </a:r>
            <a:r>
              <a:rPr lang="en-US" altLang="zh-CN" sz="1800" spc="0" dirty="0">
                <a:solidFill>
                  <a:srgbClr val="333333"/>
                </a:solidFill>
                <a:effectLst/>
                <a:latin typeface="+mn-lt"/>
              </a:rPr>
              <a:t>iew the security health of your </a:t>
            </a:r>
            <a:r>
              <a:rPr lang="en-US" altLang="zh-CN" sz="1800" spc="0" dirty="0">
                <a:solidFill>
                  <a:srgbClr val="333333"/>
                </a:solidFill>
                <a:latin typeface="+mn-lt"/>
              </a:rPr>
              <a:t>organization.</a:t>
            </a:r>
          </a:p>
        </p:txBody>
      </p:sp>
      <p:grpSp>
        <p:nvGrpSpPr>
          <p:cNvPr id="20" name="组合 19">
            <a:extLst>
              <a:ext uri="{FF2B5EF4-FFF2-40B4-BE49-F238E27FC236}">
                <a16:creationId xmlns:a16="http://schemas.microsoft.com/office/drawing/2014/main" id="{D080ED56-14B5-4466-90D9-9A3C613F2776}"/>
              </a:ext>
              <a:ext uri="{C183D7F6-B498-43B3-948B-1728B52AA6E4}">
                <adec:decorative xmlns:adec="http://schemas.microsoft.com/office/drawing/2017/decorative" val="1"/>
              </a:ext>
            </a:extLst>
          </p:cNvPr>
          <p:cNvGrpSpPr/>
          <p:nvPr/>
        </p:nvGrpSpPr>
        <p:grpSpPr>
          <a:xfrm>
            <a:off x="706290" y="3903725"/>
            <a:ext cx="736028" cy="736132"/>
            <a:chOff x="706312" y="3547049"/>
            <a:chExt cx="736028" cy="736132"/>
          </a:xfrm>
        </p:grpSpPr>
        <p:grpSp>
          <p:nvGrpSpPr>
            <p:cNvPr id="45" name="Group 20">
              <a:extLst>
                <a:ext uri="{FF2B5EF4-FFF2-40B4-BE49-F238E27FC236}">
                  <a16:creationId xmlns:a16="http://schemas.microsoft.com/office/drawing/2014/main" id="{91371C91-D921-439A-BD7A-BC075486C5EE}"/>
                </a:ext>
              </a:extLst>
            </p:cNvPr>
            <p:cNvGrpSpPr/>
            <p:nvPr/>
          </p:nvGrpSpPr>
          <p:grpSpPr>
            <a:xfrm>
              <a:off x="706312" y="3547049"/>
              <a:ext cx="736028" cy="736132"/>
              <a:chOff x="1077158" y="1999707"/>
              <a:chExt cx="821786" cy="821902"/>
            </a:xfrm>
          </p:grpSpPr>
          <p:sp>
            <p:nvSpPr>
              <p:cNvPr id="46" name="Freeform 5">
                <a:extLst>
                  <a:ext uri="{FF2B5EF4-FFF2-40B4-BE49-F238E27FC236}">
                    <a16:creationId xmlns:a16="http://schemas.microsoft.com/office/drawing/2014/main" id="{B3DBCE5E-FE27-41F5-A62A-89A13B3BA53B}"/>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8" name="Freeform 6">
                <a:extLst>
                  <a:ext uri="{FF2B5EF4-FFF2-40B4-BE49-F238E27FC236}">
                    <a16:creationId xmlns:a16="http://schemas.microsoft.com/office/drawing/2014/main" id="{9C4E41A5-323D-4807-8276-1FB0F2CED556}"/>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 name="UniversalApp_E8CC" title="Icon of a cellphone in front of a tablet">
              <a:extLst>
                <a:ext uri="{FF2B5EF4-FFF2-40B4-BE49-F238E27FC236}">
                  <a16:creationId xmlns:a16="http://schemas.microsoft.com/office/drawing/2014/main" id="{CABFC5F1-6941-4111-803C-8B0393A244B3}"/>
                </a:ext>
              </a:extLst>
            </p:cNvPr>
            <p:cNvSpPr>
              <a:spLocks noChangeAspect="1" noEditPoints="1"/>
            </p:cNvSpPr>
            <p:nvPr/>
          </p:nvSpPr>
          <p:spPr bwMode="auto">
            <a:xfrm>
              <a:off x="870255" y="3766664"/>
              <a:ext cx="414595" cy="304237"/>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37" name="Content Placeholder 2">
            <a:extLst>
              <a:ext uri="{FF2B5EF4-FFF2-40B4-BE49-F238E27FC236}">
                <a16:creationId xmlns:a16="http://schemas.microsoft.com/office/drawing/2014/main" id="{D1ECC47E-4CE3-46BC-A9E9-1DD1E6E0AEE4}"/>
              </a:ext>
              <a:ext uri="{C183D7F6-B498-43B3-948B-1728B52AA6E4}">
                <adec:decorative xmlns:adec="http://schemas.microsoft.com/office/drawing/2017/decorative" val="1"/>
              </a:ext>
            </a:extLst>
          </p:cNvPr>
          <p:cNvSpPr txBox="1">
            <a:spLocks/>
          </p:cNvSpPr>
          <p:nvPr/>
        </p:nvSpPr>
        <p:spPr>
          <a:xfrm>
            <a:off x="1630253" y="3888427"/>
            <a:ext cx="2761414" cy="773691"/>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1800" spc="0" dirty="0">
                <a:solidFill>
                  <a:srgbClr val="333333"/>
                </a:solidFill>
                <a:latin typeface="+mn-lt"/>
              </a:rPr>
              <a:t>Act to configure devices, users, and apps.</a:t>
            </a:r>
          </a:p>
        </p:txBody>
      </p:sp>
      <p:grpSp>
        <p:nvGrpSpPr>
          <p:cNvPr id="19" name="组合 18">
            <a:extLst>
              <a:ext uri="{FF2B5EF4-FFF2-40B4-BE49-F238E27FC236}">
                <a16:creationId xmlns:a16="http://schemas.microsoft.com/office/drawing/2014/main" id="{0E6F2E16-4519-4897-A93B-F2919B3388D2}"/>
              </a:ext>
              <a:ext uri="{C183D7F6-B498-43B3-948B-1728B52AA6E4}">
                <adec:decorative xmlns:adec="http://schemas.microsoft.com/office/drawing/2017/decorative" val="1"/>
              </a:ext>
            </a:extLst>
          </p:cNvPr>
          <p:cNvGrpSpPr/>
          <p:nvPr/>
        </p:nvGrpSpPr>
        <p:grpSpPr>
          <a:xfrm>
            <a:off x="706290" y="4813482"/>
            <a:ext cx="736028" cy="736132"/>
            <a:chOff x="706312" y="4498817"/>
            <a:chExt cx="736028" cy="736132"/>
          </a:xfrm>
        </p:grpSpPr>
        <p:grpSp>
          <p:nvGrpSpPr>
            <p:cNvPr id="49" name="Group 20">
              <a:extLst>
                <a:ext uri="{FF2B5EF4-FFF2-40B4-BE49-F238E27FC236}">
                  <a16:creationId xmlns:a16="http://schemas.microsoft.com/office/drawing/2014/main" id="{5E2A5BD7-642F-4AB2-9933-78576B54A511}"/>
                </a:ext>
              </a:extLst>
            </p:cNvPr>
            <p:cNvGrpSpPr/>
            <p:nvPr/>
          </p:nvGrpSpPr>
          <p:grpSpPr>
            <a:xfrm>
              <a:off x="706312" y="4498817"/>
              <a:ext cx="736028" cy="736132"/>
              <a:chOff x="1077158" y="1999707"/>
              <a:chExt cx="821786" cy="821902"/>
            </a:xfrm>
          </p:grpSpPr>
          <p:sp>
            <p:nvSpPr>
              <p:cNvPr id="51" name="Freeform 5">
                <a:extLst>
                  <a:ext uri="{FF2B5EF4-FFF2-40B4-BE49-F238E27FC236}">
                    <a16:creationId xmlns:a16="http://schemas.microsoft.com/office/drawing/2014/main" id="{833A16FE-2F14-4B87-B235-AA89D6299F50}"/>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3" name="Freeform 6">
                <a:extLst>
                  <a:ext uri="{FF2B5EF4-FFF2-40B4-BE49-F238E27FC236}">
                    <a16:creationId xmlns:a16="http://schemas.microsoft.com/office/drawing/2014/main" id="{A9C29997-86D3-484E-80AE-420643231D8C}"/>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8" name="signal" title="Icon of a communication signal">
              <a:extLst>
                <a:ext uri="{FF2B5EF4-FFF2-40B4-BE49-F238E27FC236}">
                  <a16:creationId xmlns:a16="http://schemas.microsoft.com/office/drawing/2014/main" id="{731BCFC0-48B5-4011-9256-3D740A08B1A6}"/>
                </a:ext>
              </a:extLst>
            </p:cNvPr>
            <p:cNvSpPr>
              <a:spLocks noChangeAspect="1" noEditPoints="1"/>
            </p:cNvSpPr>
            <p:nvPr/>
          </p:nvSpPr>
          <p:spPr bwMode="auto">
            <a:xfrm>
              <a:off x="916972" y="4699834"/>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Content Placeholder 2">
            <a:extLst>
              <a:ext uri="{FF2B5EF4-FFF2-40B4-BE49-F238E27FC236}">
                <a16:creationId xmlns:a16="http://schemas.microsoft.com/office/drawing/2014/main" id="{42D523D7-CCCE-4AF3-B811-22B6F840F94C}"/>
              </a:ext>
              <a:ext uri="{C183D7F6-B498-43B3-948B-1728B52AA6E4}">
                <adec:decorative xmlns:adec="http://schemas.microsoft.com/office/drawing/2017/decorative" val="1"/>
              </a:ext>
            </a:extLst>
          </p:cNvPr>
          <p:cNvSpPr txBox="1">
            <a:spLocks/>
          </p:cNvSpPr>
          <p:nvPr/>
        </p:nvSpPr>
        <p:spPr>
          <a:xfrm>
            <a:off x="1630253" y="4952389"/>
            <a:ext cx="3339658" cy="520534"/>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1800" spc="0" dirty="0">
                <a:solidFill>
                  <a:srgbClr val="333333"/>
                </a:solidFill>
                <a:latin typeface="+mn-lt"/>
              </a:rPr>
              <a:t>Get alerts for suspicious activity.</a:t>
            </a:r>
          </a:p>
        </p:txBody>
      </p:sp>
      <p:sp>
        <p:nvSpPr>
          <p:cNvPr id="57" name="Content Placeholder 2">
            <a:extLst>
              <a:ext uri="{FF2B5EF4-FFF2-40B4-BE49-F238E27FC236}">
                <a16:creationId xmlns:a16="http://schemas.microsoft.com/office/drawing/2014/main" id="{3E2F9420-0144-4B29-A4E5-06B32F7CB688}"/>
              </a:ext>
              <a:ext uri="{C183D7F6-B498-43B3-948B-1728B52AA6E4}">
                <adec:decorative xmlns:adec="http://schemas.microsoft.com/office/drawing/2017/decorative" val="0"/>
              </a:ext>
            </a:extLst>
          </p:cNvPr>
          <p:cNvSpPr txBox="1">
            <a:spLocks/>
          </p:cNvSpPr>
          <p:nvPr/>
        </p:nvSpPr>
        <p:spPr>
          <a:xfrm>
            <a:off x="5398920" y="1367849"/>
            <a:ext cx="5968141" cy="780957"/>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1800" spc="0" dirty="0">
                <a:latin typeface="+mn-lt"/>
              </a:rPr>
              <a:t>The Microsoft 365 Defender navigation pane include these options and more:</a:t>
            </a:r>
            <a:endParaRPr lang="en-US" altLang="zh-CN" sz="1800" spc="0" dirty="0">
              <a:solidFill>
                <a:srgbClr val="333333"/>
              </a:solidFill>
              <a:latin typeface="+mn-lt"/>
            </a:endParaRPr>
          </a:p>
        </p:txBody>
      </p:sp>
      <p:grpSp>
        <p:nvGrpSpPr>
          <p:cNvPr id="15" name="Group 14">
            <a:extLst>
              <a:ext uri="{FF2B5EF4-FFF2-40B4-BE49-F238E27FC236}">
                <a16:creationId xmlns:a16="http://schemas.microsoft.com/office/drawing/2014/main" id="{93EA1250-E5CD-4AD6-A4AA-02F40E101A84}"/>
              </a:ext>
              <a:ext uri="{C183D7F6-B498-43B3-948B-1728B52AA6E4}">
                <adec:decorative xmlns:adec="http://schemas.microsoft.com/office/drawing/2017/decorative" val="1"/>
              </a:ext>
            </a:extLst>
          </p:cNvPr>
          <p:cNvGrpSpPr/>
          <p:nvPr/>
        </p:nvGrpSpPr>
        <p:grpSpPr>
          <a:xfrm>
            <a:off x="5544223" y="3857159"/>
            <a:ext cx="933007" cy="933139"/>
            <a:chOff x="5538994" y="2238191"/>
            <a:chExt cx="933007" cy="933139"/>
          </a:xfrm>
        </p:grpSpPr>
        <p:grpSp>
          <p:nvGrpSpPr>
            <p:cNvPr id="23" name="Group 20">
              <a:extLst>
                <a:ext uri="{FF2B5EF4-FFF2-40B4-BE49-F238E27FC236}">
                  <a16:creationId xmlns:a16="http://schemas.microsoft.com/office/drawing/2014/main" id="{AEA94441-D4A6-4CF7-9E83-AF72FC7B0639}"/>
                </a:ext>
                <a:ext uri="{C183D7F6-B498-43B3-948B-1728B52AA6E4}">
                  <adec:decorative xmlns:adec="http://schemas.microsoft.com/office/drawing/2017/decorative" val="1"/>
                </a:ext>
              </a:extLst>
            </p:cNvPr>
            <p:cNvGrpSpPr/>
            <p:nvPr/>
          </p:nvGrpSpPr>
          <p:grpSpPr>
            <a:xfrm>
              <a:off x="5538994" y="2238191"/>
              <a:ext cx="933007" cy="933139"/>
              <a:chOff x="1077158" y="1999707"/>
              <a:chExt cx="821786" cy="821902"/>
            </a:xfrm>
          </p:grpSpPr>
          <p:sp>
            <p:nvSpPr>
              <p:cNvPr id="25" name="Freeform 5">
                <a:extLst>
                  <a:ext uri="{FF2B5EF4-FFF2-40B4-BE49-F238E27FC236}">
                    <a16:creationId xmlns:a16="http://schemas.microsoft.com/office/drawing/2014/main" id="{6B6FD9DA-1808-4FB6-BB1F-21F0F91B8101}"/>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6">
                <a:extLst>
                  <a:ext uri="{FF2B5EF4-FFF2-40B4-BE49-F238E27FC236}">
                    <a16:creationId xmlns:a16="http://schemas.microsoft.com/office/drawing/2014/main" id="{2AFAAF4D-8FAB-4D41-8EA7-B333374A067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9" name="Browser_2" title="Icon of a browser window with a home symbol inside">
              <a:extLst>
                <a:ext uri="{FF2B5EF4-FFF2-40B4-BE49-F238E27FC236}">
                  <a16:creationId xmlns:a16="http://schemas.microsoft.com/office/drawing/2014/main" id="{8D931435-40D7-4BC2-84D9-E942D72E6CE8}"/>
                </a:ext>
              </a:extLst>
            </p:cNvPr>
            <p:cNvSpPr>
              <a:spLocks noChangeAspect="1" noEditPoints="1"/>
            </p:cNvSpPr>
            <p:nvPr/>
          </p:nvSpPr>
          <p:spPr bwMode="auto">
            <a:xfrm>
              <a:off x="5773145" y="2497195"/>
              <a:ext cx="488256" cy="415101"/>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47" name="Content Placeholder 2">
            <a:extLst>
              <a:ext uri="{FF2B5EF4-FFF2-40B4-BE49-F238E27FC236}">
                <a16:creationId xmlns:a16="http://schemas.microsoft.com/office/drawing/2014/main" id="{E191C07E-785B-475C-BA1F-8E0B58B88967}"/>
              </a:ext>
              <a:ext uri="{C183D7F6-B498-43B3-948B-1728B52AA6E4}">
                <adec:decorative xmlns:adec="http://schemas.microsoft.com/office/drawing/2017/decorative" val="1"/>
              </a:ext>
            </a:extLst>
          </p:cNvPr>
          <p:cNvSpPr txBox="1">
            <a:spLocks/>
          </p:cNvSpPr>
          <p:nvPr/>
        </p:nvSpPr>
        <p:spPr>
          <a:xfrm>
            <a:off x="5495828" y="4810373"/>
            <a:ext cx="1020750" cy="615553"/>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400" b="1" spc="0" dirty="0">
                <a:solidFill>
                  <a:srgbClr val="171717"/>
                </a:solidFill>
                <a:latin typeface="Segoe UI" panose="020B0502040204020203" pitchFamily="34" charset="0"/>
              </a:rPr>
              <a:t>Learning hub</a:t>
            </a:r>
            <a:endPar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grpSp>
        <p:nvGrpSpPr>
          <p:cNvPr id="38" name="Group 37">
            <a:extLst>
              <a:ext uri="{FF2B5EF4-FFF2-40B4-BE49-F238E27FC236}">
                <a16:creationId xmlns:a16="http://schemas.microsoft.com/office/drawing/2014/main" id="{38CE60B2-F731-46FA-8212-055FBCD4A9B5}"/>
              </a:ext>
              <a:ext uri="{C183D7F6-B498-43B3-948B-1728B52AA6E4}">
                <adec:decorative xmlns:adec="http://schemas.microsoft.com/office/drawing/2017/decorative" val="1"/>
              </a:ext>
            </a:extLst>
          </p:cNvPr>
          <p:cNvGrpSpPr/>
          <p:nvPr/>
        </p:nvGrpSpPr>
        <p:grpSpPr>
          <a:xfrm>
            <a:off x="5548394" y="2191496"/>
            <a:ext cx="933007" cy="933139"/>
            <a:chOff x="6864331" y="2238191"/>
            <a:chExt cx="933007" cy="933139"/>
          </a:xfrm>
        </p:grpSpPr>
        <p:grpSp>
          <p:nvGrpSpPr>
            <p:cNvPr id="100" name="Group 20">
              <a:extLst>
                <a:ext uri="{FF2B5EF4-FFF2-40B4-BE49-F238E27FC236}">
                  <a16:creationId xmlns:a16="http://schemas.microsoft.com/office/drawing/2014/main" id="{87623C53-729D-4ED0-9972-A237DFE139DF}"/>
                </a:ext>
              </a:extLst>
            </p:cNvPr>
            <p:cNvGrpSpPr/>
            <p:nvPr/>
          </p:nvGrpSpPr>
          <p:grpSpPr>
            <a:xfrm>
              <a:off x="6864331" y="2238191"/>
              <a:ext cx="933007" cy="933139"/>
              <a:chOff x="1077158" y="1999707"/>
              <a:chExt cx="821786" cy="821902"/>
            </a:xfrm>
          </p:grpSpPr>
          <p:sp>
            <p:nvSpPr>
              <p:cNvPr id="102" name="Freeform 5">
                <a:extLst>
                  <a:ext uri="{FF2B5EF4-FFF2-40B4-BE49-F238E27FC236}">
                    <a16:creationId xmlns:a16="http://schemas.microsoft.com/office/drawing/2014/main" id="{3483E0F5-08DC-4AB7-97DA-0229FE1EB6AE}"/>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03" name="Freeform 6">
                <a:extLst>
                  <a:ext uri="{FF2B5EF4-FFF2-40B4-BE49-F238E27FC236}">
                    <a16:creationId xmlns:a16="http://schemas.microsoft.com/office/drawing/2014/main" id="{7CEFC85C-1115-4A3B-A99D-30404F5A121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98" name="information" title="Icon of a circle with the letter i inside">
              <a:extLst>
                <a:ext uri="{FF2B5EF4-FFF2-40B4-BE49-F238E27FC236}">
                  <a16:creationId xmlns:a16="http://schemas.microsoft.com/office/drawing/2014/main" id="{8158600A-F111-4291-A738-241E13892834}"/>
                </a:ext>
              </a:extLst>
            </p:cNvPr>
            <p:cNvSpPr>
              <a:spLocks noChangeAspect="1" noEditPoints="1"/>
            </p:cNvSpPr>
            <p:nvPr/>
          </p:nvSpPr>
          <p:spPr bwMode="auto">
            <a:xfrm>
              <a:off x="7055069" y="2426353"/>
              <a:ext cx="551529" cy="554902"/>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sp>
        <p:nvSpPr>
          <p:cNvPr id="84" name="Content Placeholder 2">
            <a:extLst>
              <a:ext uri="{FF2B5EF4-FFF2-40B4-BE49-F238E27FC236}">
                <a16:creationId xmlns:a16="http://schemas.microsoft.com/office/drawing/2014/main" id="{1BEE829A-C9F4-4B5C-B42F-85DF621640EB}"/>
              </a:ext>
              <a:ext uri="{C183D7F6-B498-43B3-948B-1728B52AA6E4}">
                <adec:decorative xmlns:adec="http://schemas.microsoft.com/office/drawing/2017/decorative" val="1"/>
              </a:ext>
            </a:extLst>
          </p:cNvPr>
          <p:cNvSpPr txBox="1">
            <a:spLocks/>
          </p:cNvSpPr>
          <p:nvPr/>
        </p:nvSpPr>
        <p:spPr>
          <a:xfrm>
            <a:off x="5459523" y="3061704"/>
            <a:ext cx="1050941" cy="641201"/>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Incidents </a:t>
            </a:r>
          </a:p>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&amp; alerts</a:t>
            </a:r>
          </a:p>
        </p:txBody>
      </p:sp>
      <p:grpSp>
        <p:nvGrpSpPr>
          <p:cNvPr id="27" name="Group 26">
            <a:extLst>
              <a:ext uri="{FF2B5EF4-FFF2-40B4-BE49-F238E27FC236}">
                <a16:creationId xmlns:a16="http://schemas.microsoft.com/office/drawing/2014/main" id="{4D376C4A-839D-43F0-9934-78CA2B314960}"/>
              </a:ext>
              <a:ext uri="{C183D7F6-B498-43B3-948B-1728B52AA6E4}">
                <adec:decorative xmlns:adec="http://schemas.microsoft.com/office/drawing/2017/decorative" val="1"/>
              </a:ext>
            </a:extLst>
          </p:cNvPr>
          <p:cNvGrpSpPr/>
          <p:nvPr/>
        </p:nvGrpSpPr>
        <p:grpSpPr>
          <a:xfrm>
            <a:off x="8190393" y="2191496"/>
            <a:ext cx="933007" cy="933139"/>
            <a:chOff x="9506330" y="2238191"/>
            <a:chExt cx="933007" cy="933139"/>
          </a:xfrm>
        </p:grpSpPr>
        <p:grpSp>
          <p:nvGrpSpPr>
            <p:cNvPr id="111" name="Group 20">
              <a:extLst>
                <a:ext uri="{FF2B5EF4-FFF2-40B4-BE49-F238E27FC236}">
                  <a16:creationId xmlns:a16="http://schemas.microsoft.com/office/drawing/2014/main" id="{8FC071FD-2474-481A-854E-10577DABCDD4}"/>
                </a:ext>
                <a:ext uri="{C183D7F6-B498-43B3-948B-1728B52AA6E4}">
                  <adec:decorative xmlns:adec="http://schemas.microsoft.com/office/drawing/2017/decorative" val="1"/>
                </a:ext>
              </a:extLst>
            </p:cNvPr>
            <p:cNvGrpSpPr/>
            <p:nvPr/>
          </p:nvGrpSpPr>
          <p:grpSpPr>
            <a:xfrm>
              <a:off x="9506330" y="2238191"/>
              <a:ext cx="933007" cy="933139"/>
              <a:chOff x="1077158" y="1999707"/>
              <a:chExt cx="821786" cy="821902"/>
            </a:xfrm>
          </p:grpSpPr>
          <p:sp>
            <p:nvSpPr>
              <p:cNvPr id="112" name="Freeform 5">
                <a:extLst>
                  <a:ext uri="{FF2B5EF4-FFF2-40B4-BE49-F238E27FC236}">
                    <a16:creationId xmlns:a16="http://schemas.microsoft.com/office/drawing/2014/main" id="{18402CE3-6DF1-4363-A151-0D8D6AAAB891}"/>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13" name="Freeform 6">
                <a:extLst>
                  <a:ext uri="{FF2B5EF4-FFF2-40B4-BE49-F238E27FC236}">
                    <a16:creationId xmlns:a16="http://schemas.microsoft.com/office/drawing/2014/main" id="{8F6F8247-0F4A-4F9A-9EC5-CAB6489A497B}"/>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1" name="Touchscreen" title="Icon of a closed hand with one finger touching a screen">
              <a:extLst>
                <a:ext uri="{FF2B5EF4-FFF2-40B4-BE49-F238E27FC236}">
                  <a16:creationId xmlns:a16="http://schemas.microsoft.com/office/drawing/2014/main" id="{725B7F44-EC80-4988-8838-7EDD5EFBC3D8}"/>
                </a:ext>
              </a:extLst>
            </p:cNvPr>
            <p:cNvSpPr>
              <a:spLocks noChangeAspect="1" noEditPoints="1"/>
            </p:cNvSpPr>
            <p:nvPr/>
          </p:nvSpPr>
          <p:spPr bwMode="auto">
            <a:xfrm>
              <a:off x="9709396" y="2501510"/>
              <a:ext cx="531884" cy="49869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sp>
        <p:nvSpPr>
          <p:cNvPr id="60" name="Content Placeholder 2">
            <a:extLst>
              <a:ext uri="{FF2B5EF4-FFF2-40B4-BE49-F238E27FC236}">
                <a16:creationId xmlns:a16="http://schemas.microsoft.com/office/drawing/2014/main" id="{E583E881-83A5-4F88-9887-B2E984B2301B}"/>
              </a:ext>
              <a:ext uri="{C183D7F6-B498-43B3-948B-1728B52AA6E4}">
                <adec:decorative xmlns:adec="http://schemas.microsoft.com/office/drawing/2017/decorative" val="1"/>
              </a:ext>
            </a:extLst>
          </p:cNvPr>
          <p:cNvSpPr txBox="1">
            <a:spLocks/>
          </p:cNvSpPr>
          <p:nvPr/>
        </p:nvSpPr>
        <p:spPr>
          <a:xfrm>
            <a:off x="8186831" y="3086570"/>
            <a:ext cx="940130" cy="615553"/>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Action</a:t>
            </a:r>
          </a:p>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center</a:t>
            </a:r>
          </a:p>
        </p:txBody>
      </p:sp>
      <p:grpSp>
        <p:nvGrpSpPr>
          <p:cNvPr id="28" name="Group 27">
            <a:extLst>
              <a:ext uri="{FF2B5EF4-FFF2-40B4-BE49-F238E27FC236}">
                <a16:creationId xmlns:a16="http://schemas.microsoft.com/office/drawing/2014/main" id="{A7CF657A-C7E4-4B19-AC77-FD125562F326}"/>
              </a:ext>
              <a:ext uri="{C183D7F6-B498-43B3-948B-1728B52AA6E4}">
                <adec:decorative xmlns:adec="http://schemas.microsoft.com/office/drawing/2017/decorative" val="1"/>
              </a:ext>
            </a:extLst>
          </p:cNvPr>
          <p:cNvGrpSpPr/>
          <p:nvPr/>
        </p:nvGrpSpPr>
        <p:grpSpPr>
          <a:xfrm>
            <a:off x="9566436" y="3847377"/>
            <a:ext cx="933007" cy="933139"/>
            <a:chOff x="10830583" y="2238191"/>
            <a:chExt cx="933007" cy="933139"/>
          </a:xfrm>
        </p:grpSpPr>
        <p:grpSp>
          <p:nvGrpSpPr>
            <p:cNvPr id="89" name="Group 20">
              <a:extLst>
                <a:ext uri="{FF2B5EF4-FFF2-40B4-BE49-F238E27FC236}">
                  <a16:creationId xmlns:a16="http://schemas.microsoft.com/office/drawing/2014/main" id="{7EE1EB2F-0B3D-4EEF-92FA-2EAA6BEBB226}"/>
                </a:ext>
                <a:ext uri="{C183D7F6-B498-43B3-948B-1728B52AA6E4}">
                  <adec:decorative xmlns:adec="http://schemas.microsoft.com/office/drawing/2017/decorative" val="1"/>
                </a:ext>
              </a:extLst>
            </p:cNvPr>
            <p:cNvGrpSpPr/>
            <p:nvPr/>
          </p:nvGrpSpPr>
          <p:grpSpPr>
            <a:xfrm>
              <a:off x="10830583" y="2238191"/>
              <a:ext cx="933007" cy="933139"/>
              <a:chOff x="1077158" y="1999707"/>
              <a:chExt cx="821786" cy="821902"/>
            </a:xfrm>
          </p:grpSpPr>
          <p:sp>
            <p:nvSpPr>
              <p:cNvPr id="91" name="Freeform 5">
                <a:extLst>
                  <a:ext uri="{FF2B5EF4-FFF2-40B4-BE49-F238E27FC236}">
                    <a16:creationId xmlns:a16="http://schemas.microsoft.com/office/drawing/2014/main" id="{913CD7C4-F9E0-4D50-991D-3841437113B8}"/>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92" name="Freeform 6">
                <a:extLst>
                  <a:ext uri="{FF2B5EF4-FFF2-40B4-BE49-F238E27FC236}">
                    <a16:creationId xmlns:a16="http://schemas.microsoft.com/office/drawing/2014/main" id="{794BFD57-D0BE-46CB-81D7-3886BFEB41EB}"/>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2" name="arrow_3" title="Icon of an arrow pointing down at a line">
              <a:extLst>
                <a:ext uri="{FF2B5EF4-FFF2-40B4-BE49-F238E27FC236}">
                  <a16:creationId xmlns:a16="http://schemas.microsoft.com/office/drawing/2014/main" id="{F42C0928-09DE-4460-A46B-F572B5D0E174}"/>
                </a:ext>
              </a:extLst>
            </p:cNvPr>
            <p:cNvSpPr>
              <a:spLocks noChangeAspect="1" noEditPoints="1"/>
            </p:cNvSpPr>
            <p:nvPr/>
          </p:nvSpPr>
          <p:spPr bwMode="auto">
            <a:xfrm rot="10800000">
              <a:off x="11154417" y="2447047"/>
              <a:ext cx="299639" cy="516044"/>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
        <p:nvSpPr>
          <p:cNvPr id="61" name="Content Placeholder 2">
            <a:extLst>
              <a:ext uri="{FF2B5EF4-FFF2-40B4-BE49-F238E27FC236}">
                <a16:creationId xmlns:a16="http://schemas.microsoft.com/office/drawing/2014/main" id="{8FB8658D-1F9B-43FF-951B-4EEF9B9974E3}"/>
              </a:ext>
              <a:ext uri="{C183D7F6-B498-43B3-948B-1728B52AA6E4}">
                <adec:decorative xmlns:adec="http://schemas.microsoft.com/office/drawing/2017/decorative" val="1"/>
              </a:ext>
            </a:extLst>
          </p:cNvPr>
          <p:cNvSpPr txBox="1">
            <a:spLocks/>
          </p:cNvSpPr>
          <p:nvPr/>
        </p:nvSpPr>
        <p:spPr>
          <a:xfrm>
            <a:off x="9566436" y="4808446"/>
            <a:ext cx="933007" cy="400110"/>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Reports</a:t>
            </a:r>
          </a:p>
        </p:txBody>
      </p:sp>
      <p:grpSp>
        <p:nvGrpSpPr>
          <p:cNvPr id="29" name="Group 28">
            <a:extLst>
              <a:ext uri="{FF2B5EF4-FFF2-40B4-BE49-F238E27FC236}">
                <a16:creationId xmlns:a16="http://schemas.microsoft.com/office/drawing/2014/main" id="{9ED14368-2590-4171-A1E7-918B54B02DE9}"/>
              </a:ext>
              <a:ext uri="{C183D7F6-B498-43B3-948B-1728B52AA6E4}">
                <adec:decorative xmlns:adec="http://schemas.microsoft.com/office/drawing/2017/decorative" val="1"/>
              </a:ext>
            </a:extLst>
          </p:cNvPr>
          <p:cNvGrpSpPr/>
          <p:nvPr/>
        </p:nvGrpSpPr>
        <p:grpSpPr>
          <a:xfrm>
            <a:off x="10776942" y="2191496"/>
            <a:ext cx="933007" cy="933139"/>
            <a:chOff x="5538994" y="3823209"/>
            <a:chExt cx="933007" cy="933139"/>
          </a:xfrm>
        </p:grpSpPr>
        <p:grpSp>
          <p:nvGrpSpPr>
            <p:cNvPr id="74" name="Group 20">
              <a:extLst>
                <a:ext uri="{FF2B5EF4-FFF2-40B4-BE49-F238E27FC236}">
                  <a16:creationId xmlns:a16="http://schemas.microsoft.com/office/drawing/2014/main" id="{B94BF579-DE69-4C03-9FD5-03AF105364CF}"/>
                </a:ext>
                <a:ext uri="{C183D7F6-B498-43B3-948B-1728B52AA6E4}">
                  <adec:decorative xmlns:adec="http://schemas.microsoft.com/office/drawing/2017/decorative" val="1"/>
                </a:ext>
              </a:extLst>
            </p:cNvPr>
            <p:cNvGrpSpPr/>
            <p:nvPr/>
          </p:nvGrpSpPr>
          <p:grpSpPr>
            <a:xfrm>
              <a:off x="5538994" y="3823209"/>
              <a:ext cx="933007" cy="933139"/>
              <a:chOff x="1077158" y="1999707"/>
              <a:chExt cx="821786" cy="821902"/>
            </a:xfrm>
          </p:grpSpPr>
          <p:sp>
            <p:nvSpPr>
              <p:cNvPr id="76" name="Freeform 5">
                <a:extLst>
                  <a:ext uri="{FF2B5EF4-FFF2-40B4-BE49-F238E27FC236}">
                    <a16:creationId xmlns:a16="http://schemas.microsoft.com/office/drawing/2014/main" id="{F109906F-D946-4C2E-B0D7-3057685E02B3}"/>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7" name="Freeform 6">
                <a:extLst>
                  <a:ext uri="{FF2B5EF4-FFF2-40B4-BE49-F238E27FC236}">
                    <a16:creationId xmlns:a16="http://schemas.microsoft.com/office/drawing/2014/main" id="{B42414FC-E365-4999-92FA-FF032DE1F21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3" name="PageEdit_EFB8" title="Icon of a document with a pencil on top of it">
              <a:extLst>
                <a:ext uri="{FF2B5EF4-FFF2-40B4-BE49-F238E27FC236}">
                  <a16:creationId xmlns:a16="http://schemas.microsoft.com/office/drawing/2014/main" id="{7124B002-7C9A-44BD-BEA0-6B703E655854}"/>
                </a:ext>
              </a:extLst>
            </p:cNvPr>
            <p:cNvSpPr>
              <a:spLocks noChangeAspect="1" noEditPoints="1"/>
            </p:cNvSpPr>
            <p:nvPr/>
          </p:nvSpPr>
          <p:spPr bwMode="auto">
            <a:xfrm>
              <a:off x="5815710" y="4054187"/>
              <a:ext cx="455340" cy="48549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5" name="Content Placeholder 2">
            <a:extLst>
              <a:ext uri="{FF2B5EF4-FFF2-40B4-BE49-F238E27FC236}">
                <a16:creationId xmlns:a16="http://schemas.microsoft.com/office/drawing/2014/main" id="{0A6E5993-7CA9-43FC-919E-0439CBFB1C73}"/>
              </a:ext>
              <a:ext uri="{C183D7F6-B498-43B3-948B-1728B52AA6E4}">
                <adec:decorative xmlns:adec="http://schemas.microsoft.com/office/drawing/2017/decorative" val="1"/>
              </a:ext>
            </a:extLst>
          </p:cNvPr>
          <p:cNvSpPr txBox="1">
            <a:spLocks/>
          </p:cNvSpPr>
          <p:nvPr/>
        </p:nvSpPr>
        <p:spPr>
          <a:xfrm>
            <a:off x="10731305" y="3080882"/>
            <a:ext cx="1005591" cy="615553"/>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Secure</a:t>
            </a:r>
          </a:p>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Score</a:t>
            </a:r>
          </a:p>
        </p:txBody>
      </p:sp>
      <p:grpSp>
        <p:nvGrpSpPr>
          <p:cNvPr id="30" name="Group 29">
            <a:extLst>
              <a:ext uri="{FF2B5EF4-FFF2-40B4-BE49-F238E27FC236}">
                <a16:creationId xmlns:a16="http://schemas.microsoft.com/office/drawing/2014/main" id="{F7E97D78-76B8-4ED7-AD53-E97FDDBB1631}"/>
              </a:ext>
              <a:ext uri="{C183D7F6-B498-43B3-948B-1728B52AA6E4}">
                <adec:decorative xmlns:adec="http://schemas.microsoft.com/office/drawing/2017/decorative" val="1"/>
              </a:ext>
            </a:extLst>
          </p:cNvPr>
          <p:cNvGrpSpPr/>
          <p:nvPr/>
        </p:nvGrpSpPr>
        <p:grpSpPr>
          <a:xfrm>
            <a:off x="6858622" y="2191496"/>
            <a:ext cx="933007" cy="933139"/>
            <a:chOff x="6864333" y="3823209"/>
            <a:chExt cx="933007" cy="933139"/>
          </a:xfrm>
        </p:grpSpPr>
        <p:grpSp>
          <p:nvGrpSpPr>
            <p:cNvPr id="79" name="Group 20">
              <a:extLst>
                <a:ext uri="{FF2B5EF4-FFF2-40B4-BE49-F238E27FC236}">
                  <a16:creationId xmlns:a16="http://schemas.microsoft.com/office/drawing/2014/main" id="{87F62641-05EC-409F-BDE8-79D529F50675}"/>
                </a:ext>
                <a:ext uri="{C183D7F6-B498-43B3-948B-1728B52AA6E4}">
                  <adec:decorative xmlns:adec="http://schemas.microsoft.com/office/drawing/2017/decorative" val="1"/>
                </a:ext>
              </a:extLst>
            </p:cNvPr>
            <p:cNvGrpSpPr/>
            <p:nvPr/>
          </p:nvGrpSpPr>
          <p:grpSpPr>
            <a:xfrm>
              <a:off x="6864333" y="3823209"/>
              <a:ext cx="933007" cy="933139"/>
              <a:chOff x="1077158" y="1999707"/>
              <a:chExt cx="821786" cy="821902"/>
            </a:xfrm>
          </p:grpSpPr>
          <p:sp>
            <p:nvSpPr>
              <p:cNvPr id="81" name="Freeform 5">
                <a:extLst>
                  <a:ext uri="{FF2B5EF4-FFF2-40B4-BE49-F238E27FC236}">
                    <a16:creationId xmlns:a16="http://schemas.microsoft.com/office/drawing/2014/main" id="{D52E22E1-EA94-4848-A953-596710D05CAD}"/>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2" name="Freeform 6">
                <a:extLst>
                  <a:ext uri="{FF2B5EF4-FFF2-40B4-BE49-F238E27FC236}">
                    <a16:creationId xmlns:a16="http://schemas.microsoft.com/office/drawing/2014/main" id="{9181F70A-106C-41BE-A435-BC450E75F63D}"/>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6" name="target_2" title="Icon of a target with an arrow hitting the bullseye">
              <a:extLst>
                <a:ext uri="{FF2B5EF4-FFF2-40B4-BE49-F238E27FC236}">
                  <a16:creationId xmlns:a16="http://schemas.microsoft.com/office/drawing/2014/main" id="{EE5ED660-CAEF-4531-A0B2-941E645F0CB6}"/>
                </a:ext>
              </a:extLst>
            </p:cNvPr>
            <p:cNvSpPr>
              <a:spLocks noChangeAspect="1" noEditPoints="1"/>
            </p:cNvSpPr>
            <p:nvPr/>
          </p:nvSpPr>
          <p:spPr bwMode="auto">
            <a:xfrm>
              <a:off x="7072656" y="4044027"/>
              <a:ext cx="513367" cy="51132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905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86" name="Content Placeholder 2">
            <a:extLst>
              <a:ext uri="{FF2B5EF4-FFF2-40B4-BE49-F238E27FC236}">
                <a16:creationId xmlns:a16="http://schemas.microsoft.com/office/drawing/2014/main" id="{761A5EAD-ED84-49B4-9A1F-688A82439361}"/>
              </a:ext>
              <a:ext uri="{C183D7F6-B498-43B3-948B-1728B52AA6E4}">
                <adec:decorative xmlns:adec="http://schemas.microsoft.com/office/drawing/2017/decorative" val="1"/>
              </a:ext>
            </a:extLst>
          </p:cNvPr>
          <p:cNvSpPr txBox="1">
            <a:spLocks/>
          </p:cNvSpPr>
          <p:nvPr/>
        </p:nvSpPr>
        <p:spPr>
          <a:xfrm>
            <a:off x="6858622" y="3080882"/>
            <a:ext cx="983613" cy="400110"/>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Hunting</a:t>
            </a:r>
          </a:p>
        </p:txBody>
      </p:sp>
      <p:grpSp>
        <p:nvGrpSpPr>
          <p:cNvPr id="34" name="Group 33">
            <a:extLst>
              <a:ext uri="{FF2B5EF4-FFF2-40B4-BE49-F238E27FC236}">
                <a16:creationId xmlns:a16="http://schemas.microsoft.com/office/drawing/2014/main" id="{B7DF09CE-C5D6-4393-AFE1-D7B6C36526E4}"/>
              </a:ext>
              <a:ext uri="{C183D7F6-B498-43B3-948B-1728B52AA6E4}">
                <adec:decorative xmlns:adec="http://schemas.microsoft.com/office/drawing/2017/decorative" val="1"/>
              </a:ext>
            </a:extLst>
          </p:cNvPr>
          <p:cNvGrpSpPr/>
          <p:nvPr/>
        </p:nvGrpSpPr>
        <p:grpSpPr>
          <a:xfrm>
            <a:off x="8194163" y="3852590"/>
            <a:ext cx="933007" cy="933139"/>
            <a:chOff x="9515011" y="3823209"/>
            <a:chExt cx="933007" cy="933139"/>
          </a:xfrm>
        </p:grpSpPr>
        <p:grpSp>
          <p:nvGrpSpPr>
            <p:cNvPr id="88" name="Group 20">
              <a:extLst>
                <a:ext uri="{FF2B5EF4-FFF2-40B4-BE49-F238E27FC236}">
                  <a16:creationId xmlns:a16="http://schemas.microsoft.com/office/drawing/2014/main" id="{57B74D41-5920-4FF7-A015-3EC089E791B2}"/>
                </a:ext>
              </a:extLst>
            </p:cNvPr>
            <p:cNvGrpSpPr/>
            <p:nvPr/>
          </p:nvGrpSpPr>
          <p:grpSpPr>
            <a:xfrm>
              <a:off x="9515011" y="3823209"/>
              <a:ext cx="933007" cy="933139"/>
              <a:chOff x="1077158" y="1999707"/>
              <a:chExt cx="821786" cy="821902"/>
            </a:xfrm>
          </p:grpSpPr>
          <p:sp>
            <p:nvSpPr>
              <p:cNvPr id="93" name="Freeform 5">
                <a:extLst>
                  <a:ext uri="{FF2B5EF4-FFF2-40B4-BE49-F238E27FC236}">
                    <a16:creationId xmlns:a16="http://schemas.microsoft.com/office/drawing/2014/main" id="{10F87E25-D6B0-4BC0-AFA9-0D29B3C8A576}"/>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94" name="Freeform 6">
                <a:extLst>
                  <a:ext uri="{FF2B5EF4-FFF2-40B4-BE49-F238E27FC236}">
                    <a16:creationId xmlns:a16="http://schemas.microsoft.com/office/drawing/2014/main" id="{16D25C52-D19A-4F19-8B8B-76652ECDDE2E}"/>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90" name="Commitments_EC4D" title="Icon of a handshake">
              <a:extLst>
                <a:ext uri="{FF2B5EF4-FFF2-40B4-BE49-F238E27FC236}">
                  <a16:creationId xmlns:a16="http://schemas.microsoft.com/office/drawing/2014/main" id="{4E48C7F2-24F8-49A9-9E69-63DE66371519}"/>
                </a:ext>
              </a:extLst>
            </p:cNvPr>
            <p:cNvSpPr>
              <a:spLocks noChangeAspect="1" noEditPoints="1"/>
            </p:cNvSpPr>
            <p:nvPr/>
          </p:nvSpPr>
          <p:spPr bwMode="auto">
            <a:xfrm>
              <a:off x="9689076" y="4023189"/>
              <a:ext cx="605196" cy="56744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62" name="Content Placeholder 2">
            <a:extLst>
              <a:ext uri="{FF2B5EF4-FFF2-40B4-BE49-F238E27FC236}">
                <a16:creationId xmlns:a16="http://schemas.microsoft.com/office/drawing/2014/main" id="{29504FF4-8E29-4111-935D-02AC93BECD34}"/>
              </a:ext>
              <a:ext uri="{C183D7F6-B498-43B3-948B-1728B52AA6E4}">
                <adec:decorative xmlns:adec="http://schemas.microsoft.com/office/drawing/2017/decorative" val="1"/>
              </a:ext>
            </a:extLst>
          </p:cNvPr>
          <p:cNvSpPr txBox="1">
            <a:spLocks/>
          </p:cNvSpPr>
          <p:nvPr/>
        </p:nvSpPr>
        <p:spPr>
          <a:xfrm>
            <a:off x="7955525" y="4722311"/>
            <a:ext cx="1435895" cy="641201"/>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Email &amp;</a:t>
            </a:r>
          </a:p>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400" b="1" spc="0" dirty="0">
                <a:solidFill>
                  <a:srgbClr val="171717"/>
                </a:solidFill>
                <a:latin typeface="Segoe UI" panose="020B0502040204020203" pitchFamily="34" charset="0"/>
              </a:rPr>
              <a:t>collaboration</a:t>
            </a:r>
            <a:endPar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grpSp>
        <p:nvGrpSpPr>
          <p:cNvPr id="32" name="Group 31">
            <a:extLst>
              <a:ext uri="{FF2B5EF4-FFF2-40B4-BE49-F238E27FC236}">
                <a16:creationId xmlns:a16="http://schemas.microsoft.com/office/drawing/2014/main" id="{AF33E7CE-3184-427A-BAEF-6ED5B77EAFB4}"/>
              </a:ext>
              <a:ext uri="{C183D7F6-B498-43B3-948B-1728B52AA6E4}">
                <adec:decorative xmlns:adec="http://schemas.microsoft.com/office/drawing/2017/decorative" val="1"/>
              </a:ext>
            </a:extLst>
          </p:cNvPr>
          <p:cNvGrpSpPr/>
          <p:nvPr/>
        </p:nvGrpSpPr>
        <p:grpSpPr>
          <a:xfrm>
            <a:off x="10876893" y="3857159"/>
            <a:ext cx="933007" cy="933139"/>
            <a:chOff x="10840350" y="3823209"/>
            <a:chExt cx="933007" cy="933139"/>
          </a:xfrm>
        </p:grpSpPr>
        <p:grpSp>
          <p:nvGrpSpPr>
            <p:cNvPr id="68" name="Group 20">
              <a:extLst>
                <a:ext uri="{FF2B5EF4-FFF2-40B4-BE49-F238E27FC236}">
                  <a16:creationId xmlns:a16="http://schemas.microsoft.com/office/drawing/2014/main" id="{6465E691-CC8F-4D43-B7D4-70E367C9685A}"/>
                </a:ext>
                <a:ext uri="{C183D7F6-B498-43B3-948B-1728B52AA6E4}">
                  <adec:decorative xmlns:adec="http://schemas.microsoft.com/office/drawing/2017/decorative" val="1"/>
                </a:ext>
              </a:extLst>
            </p:cNvPr>
            <p:cNvGrpSpPr/>
            <p:nvPr/>
          </p:nvGrpSpPr>
          <p:grpSpPr>
            <a:xfrm>
              <a:off x="10840350" y="3823209"/>
              <a:ext cx="933007" cy="933139"/>
              <a:chOff x="1077158" y="1999707"/>
              <a:chExt cx="821786" cy="821902"/>
            </a:xfrm>
          </p:grpSpPr>
          <p:sp>
            <p:nvSpPr>
              <p:cNvPr id="71" name="Freeform 5">
                <a:extLst>
                  <a:ext uri="{FF2B5EF4-FFF2-40B4-BE49-F238E27FC236}">
                    <a16:creationId xmlns:a16="http://schemas.microsoft.com/office/drawing/2014/main" id="{0EF6EE6A-50EF-4481-8DFC-4F7352B9B666}"/>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2" name="Freeform 6">
                <a:extLst>
                  <a:ext uri="{FF2B5EF4-FFF2-40B4-BE49-F238E27FC236}">
                    <a16:creationId xmlns:a16="http://schemas.microsoft.com/office/drawing/2014/main" id="{D3F8184F-4619-4F62-93E9-E05158CB692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8" name="server_2" title="Icon of a server tower with a padlock on the lower right corner">
              <a:extLst>
                <a:ext uri="{FF2B5EF4-FFF2-40B4-BE49-F238E27FC236}">
                  <a16:creationId xmlns:a16="http://schemas.microsoft.com/office/drawing/2014/main" id="{81FA6663-F429-4036-A050-2AAE3469B0C2}"/>
                </a:ext>
              </a:extLst>
            </p:cNvPr>
            <p:cNvSpPr>
              <a:spLocks noChangeAspect="1" noEditPoints="1"/>
            </p:cNvSpPr>
            <p:nvPr/>
          </p:nvSpPr>
          <p:spPr bwMode="auto">
            <a:xfrm>
              <a:off x="11116232" y="4050407"/>
              <a:ext cx="400659" cy="496736"/>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63" name="Content Placeholder 2">
            <a:extLst>
              <a:ext uri="{FF2B5EF4-FFF2-40B4-BE49-F238E27FC236}">
                <a16:creationId xmlns:a16="http://schemas.microsoft.com/office/drawing/2014/main" id="{E18E221E-00F1-47CB-881D-025F86252A9F}"/>
              </a:ext>
              <a:ext uri="{C183D7F6-B498-43B3-948B-1728B52AA6E4}">
                <adec:decorative xmlns:adec="http://schemas.microsoft.com/office/drawing/2017/decorative" val="1"/>
              </a:ext>
            </a:extLst>
          </p:cNvPr>
          <p:cNvSpPr txBox="1">
            <a:spLocks/>
          </p:cNvSpPr>
          <p:nvPr/>
        </p:nvSpPr>
        <p:spPr>
          <a:xfrm>
            <a:off x="10689373" y="4789367"/>
            <a:ext cx="1308046" cy="641201"/>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Permissions</a:t>
            </a:r>
          </a:p>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400" b="1" spc="0" dirty="0">
                <a:solidFill>
                  <a:srgbClr val="171717"/>
                </a:solidFill>
                <a:latin typeface="Segoe UI" panose="020B0502040204020203" pitchFamily="34" charset="0"/>
              </a:rPr>
              <a:t>&amp; roles</a:t>
            </a:r>
            <a:endPar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grpSp>
        <p:nvGrpSpPr>
          <p:cNvPr id="96" name="组合 10">
            <a:extLst>
              <a:ext uri="{FF2B5EF4-FFF2-40B4-BE49-F238E27FC236}">
                <a16:creationId xmlns:a16="http://schemas.microsoft.com/office/drawing/2014/main" id="{E9867CC6-1090-47CC-B3BF-7A3C1B04F74D}"/>
              </a:ext>
              <a:ext uri="{C183D7F6-B498-43B3-948B-1728B52AA6E4}">
                <adec:decorative xmlns:adec="http://schemas.microsoft.com/office/drawing/2017/decorative" val="1"/>
              </a:ext>
            </a:extLst>
          </p:cNvPr>
          <p:cNvGrpSpPr/>
          <p:nvPr/>
        </p:nvGrpSpPr>
        <p:grpSpPr>
          <a:xfrm>
            <a:off x="9520485" y="2191496"/>
            <a:ext cx="933007" cy="933139"/>
            <a:chOff x="3742068" y="3027332"/>
            <a:chExt cx="933007" cy="933139"/>
          </a:xfrm>
        </p:grpSpPr>
        <p:grpSp>
          <p:nvGrpSpPr>
            <p:cNvPr id="97" name="Group 20">
              <a:extLst>
                <a:ext uri="{FF2B5EF4-FFF2-40B4-BE49-F238E27FC236}">
                  <a16:creationId xmlns:a16="http://schemas.microsoft.com/office/drawing/2014/main" id="{625D3211-D075-43A8-B260-62BF33145E4F}"/>
                </a:ext>
              </a:extLst>
            </p:cNvPr>
            <p:cNvGrpSpPr/>
            <p:nvPr/>
          </p:nvGrpSpPr>
          <p:grpSpPr>
            <a:xfrm>
              <a:off x="3742068" y="3027332"/>
              <a:ext cx="933007" cy="933139"/>
              <a:chOff x="1077158" y="1999707"/>
              <a:chExt cx="821786" cy="821902"/>
            </a:xfrm>
          </p:grpSpPr>
          <p:sp>
            <p:nvSpPr>
              <p:cNvPr id="101" name="Freeform 5">
                <a:extLst>
                  <a:ext uri="{FF2B5EF4-FFF2-40B4-BE49-F238E27FC236}">
                    <a16:creationId xmlns:a16="http://schemas.microsoft.com/office/drawing/2014/main" id="{BEFCFEED-57AE-46F8-A32D-ACA02D182F50}"/>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04" name="Freeform 6">
                <a:extLst>
                  <a:ext uri="{FF2B5EF4-FFF2-40B4-BE49-F238E27FC236}">
                    <a16:creationId xmlns:a16="http://schemas.microsoft.com/office/drawing/2014/main" id="{7E4ED5BB-D34B-4E15-A9F4-F841423457A1}"/>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99" name="Shield_EA18" title="Icon of a shield">
              <a:extLst>
                <a:ext uri="{FF2B5EF4-FFF2-40B4-BE49-F238E27FC236}">
                  <a16:creationId xmlns:a16="http://schemas.microsoft.com/office/drawing/2014/main" id="{9E547198-7E9B-478D-9F51-BEA5A753B121}"/>
                </a:ext>
              </a:extLst>
            </p:cNvPr>
            <p:cNvSpPr>
              <a:spLocks noChangeAspect="1"/>
            </p:cNvSpPr>
            <p:nvPr/>
          </p:nvSpPr>
          <p:spPr bwMode="auto">
            <a:xfrm>
              <a:off x="3980479" y="3267351"/>
              <a:ext cx="484200" cy="51551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 name="Content Placeholder 2">
            <a:extLst>
              <a:ext uri="{FF2B5EF4-FFF2-40B4-BE49-F238E27FC236}">
                <a16:creationId xmlns:a16="http://schemas.microsoft.com/office/drawing/2014/main" id="{CEEABE2C-48B6-4303-A428-F7A65E9F729D}"/>
              </a:ext>
              <a:ext uri="{C183D7F6-B498-43B3-948B-1728B52AA6E4}">
                <adec:decorative xmlns:adec="http://schemas.microsoft.com/office/drawing/2017/decorative" val="1"/>
              </a:ext>
            </a:extLst>
          </p:cNvPr>
          <p:cNvSpPr txBox="1">
            <a:spLocks/>
          </p:cNvSpPr>
          <p:nvPr/>
        </p:nvSpPr>
        <p:spPr>
          <a:xfrm>
            <a:off x="9467996" y="3054933"/>
            <a:ext cx="1050941" cy="641201"/>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400" b="1" spc="0" dirty="0">
                <a:solidFill>
                  <a:srgbClr val="171717"/>
                </a:solidFill>
                <a:latin typeface="Segoe UI" panose="020B0502040204020203" pitchFamily="34" charset="0"/>
              </a:rPr>
              <a:t>Threat</a:t>
            </a:r>
          </a:p>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400" b="1" spc="0" dirty="0">
                <a:solidFill>
                  <a:srgbClr val="171717"/>
                </a:solidFill>
                <a:latin typeface="Segoe UI" panose="020B0502040204020203" pitchFamily="34" charset="0"/>
              </a:rPr>
              <a:t>analytics</a:t>
            </a:r>
            <a:endPar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grpSp>
        <p:nvGrpSpPr>
          <p:cNvPr id="3" name="Group 2">
            <a:extLst>
              <a:ext uri="{FF2B5EF4-FFF2-40B4-BE49-F238E27FC236}">
                <a16:creationId xmlns:a16="http://schemas.microsoft.com/office/drawing/2014/main" id="{93E9316E-2A07-499A-94BD-5164DF932B18}"/>
              </a:ext>
              <a:ext uri="{C183D7F6-B498-43B3-948B-1728B52AA6E4}">
                <adec:decorative xmlns:adec="http://schemas.microsoft.com/office/drawing/2017/decorative" val="1"/>
              </a:ext>
            </a:extLst>
          </p:cNvPr>
          <p:cNvGrpSpPr/>
          <p:nvPr/>
        </p:nvGrpSpPr>
        <p:grpSpPr>
          <a:xfrm>
            <a:off x="6860042" y="3883178"/>
            <a:ext cx="933007" cy="933139"/>
            <a:chOff x="6191854" y="5490151"/>
            <a:chExt cx="933007" cy="933139"/>
          </a:xfrm>
        </p:grpSpPr>
        <p:grpSp>
          <p:nvGrpSpPr>
            <p:cNvPr id="123" name="Group 20">
              <a:extLst>
                <a:ext uri="{FF2B5EF4-FFF2-40B4-BE49-F238E27FC236}">
                  <a16:creationId xmlns:a16="http://schemas.microsoft.com/office/drawing/2014/main" id="{85FD1805-B4FD-4460-8390-6BF662302E67}"/>
                </a:ext>
                <a:ext uri="{C183D7F6-B498-43B3-948B-1728B52AA6E4}">
                  <adec:decorative xmlns:adec="http://schemas.microsoft.com/office/drawing/2017/decorative" val="1"/>
                </a:ext>
              </a:extLst>
            </p:cNvPr>
            <p:cNvGrpSpPr/>
            <p:nvPr/>
          </p:nvGrpSpPr>
          <p:grpSpPr>
            <a:xfrm>
              <a:off x="6191854" y="5490151"/>
              <a:ext cx="933007" cy="933139"/>
              <a:chOff x="1077158" y="1999707"/>
              <a:chExt cx="821786" cy="821902"/>
            </a:xfrm>
          </p:grpSpPr>
          <p:sp>
            <p:nvSpPr>
              <p:cNvPr id="125" name="Freeform 5">
                <a:extLst>
                  <a:ext uri="{FF2B5EF4-FFF2-40B4-BE49-F238E27FC236}">
                    <a16:creationId xmlns:a16="http://schemas.microsoft.com/office/drawing/2014/main" id="{1AEABEB1-5B42-484F-A06C-772130A257C8}"/>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26" name="Freeform 6">
                <a:extLst>
                  <a:ext uri="{FF2B5EF4-FFF2-40B4-BE49-F238E27FC236}">
                    <a16:creationId xmlns:a16="http://schemas.microsoft.com/office/drawing/2014/main" id="{DA80CBCB-B548-411C-B726-5FEB7B4C2BA3}"/>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14" name="UniversalApp_E8CC" title="Icon of a cellphone in front of a tablet">
              <a:extLst>
                <a:ext uri="{FF2B5EF4-FFF2-40B4-BE49-F238E27FC236}">
                  <a16:creationId xmlns:a16="http://schemas.microsoft.com/office/drawing/2014/main" id="{BB42E576-3B3C-41F8-A4C9-3E33E2F6BA8F}"/>
                </a:ext>
              </a:extLst>
            </p:cNvPr>
            <p:cNvSpPr>
              <a:spLocks noChangeAspect="1" noEditPoints="1"/>
            </p:cNvSpPr>
            <p:nvPr/>
          </p:nvSpPr>
          <p:spPr bwMode="auto">
            <a:xfrm>
              <a:off x="6390319" y="5777412"/>
              <a:ext cx="529465" cy="35861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1" name="Content Placeholder 2">
            <a:extLst>
              <a:ext uri="{FF2B5EF4-FFF2-40B4-BE49-F238E27FC236}">
                <a16:creationId xmlns:a16="http://schemas.microsoft.com/office/drawing/2014/main" id="{3D6D1C51-F91D-4B95-8DC9-09766C54D543}"/>
              </a:ext>
              <a:ext uri="{C183D7F6-B498-43B3-948B-1728B52AA6E4}">
                <adec:decorative xmlns:adec="http://schemas.microsoft.com/office/drawing/2017/decorative" val="1"/>
              </a:ext>
            </a:extLst>
          </p:cNvPr>
          <p:cNvSpPr txBox="1">
            <a:spLocks/>
          </p:cNvSpPr>
          <p:nvPr/>
        </p:nvSpPr>
        <p:spPr>
          <a:xfrm>
            <a:off x="6762483" y="4817341"/>
            <a:ext cx="1128124" cy="400110"/>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altLang="zh-CN" sz="1400" b="1" spc="0" dirty="0">
                <a:solidFill>
                  <a:srgbClr val="171717"/>
                </a:solidFill>
                <a:latin typeface="Segoe UI" panose="020B0502040204020203" pitchFamily="34" charset="0"/>
              </a:rPr>
              <a:t>Endpoints</a:t>
            </a:r>
            <a:endParaRPr kumimoji="0" lang="en-US" altLang="zh-CN" sz="1400" b="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spTree>
    <p:custDataLst>
      <p:tags r:id="rId1"/>
    </p:custDataLst>
    <p:extLst>
      <p:ext uri="{BB962C8B-B14F-4D97-AF65-F5344CB8AC3E}">
        <p14:creationId xmlns:p14="http://schemas.microsoft.com/office/powerpoint/2010/main" val="47445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33AD-3186-48C7-8A41-247C695CFD0E}"/>
              </a:ext>
            </a:extLst>
          </p:cNvPr>
          <p:cNvSpPr>
            <a:spLocks noGrp="1"/>
          </p:cNvSpPr>
          <p:nvPr>
            <p:ph type="title"/>
          </p:nvPr>
        </p:nvSpPr>
        <p:spPr/>
        <p:txBody>
          <a:bodyPr/>
          <a:lstStyle/>
          <a:p>
            <a:r>
              <a:rPr lang="en-US" dirty="0"/>
              <a:t>Describe how to use Microsoft Secure Score</a:t>
            </a:r>
          </a:p>
        </p:txBody>
      </p:sp>
      <p:sp>
        <p:nvSpPr>
          <p:cNvPr id="4" name="矩形 94">
            <a:extLst>
              <a:ext uri="{FF2B5EF4-FFF2-40B4-BE49-F238E27FC236}">
                <a16:creationId xmlns:a16="http://schemas.microsoft.com/office/drawing/2014/main" id="{C217346B-8172-4844-9877-5309215D55C8}"/>
              </a:ext>
              <a:ext uri="{C183D7F6-B498-43B3-948B-1728B52AA6E4}">
                <adec:decorative xmlns:adec="http://schemas.microsoft.com/office/drawing/2017/decorative" val="1"/>
              </a:ext>
            </a:extLst>
          </p:cNvPr>
          <p:cNvSpPr/>
          <p:nvPr/>
        </p:nvSpPr>
        <p:spPr bwMode="auto">
          <a:xfrm>
            <a:off x="418643" y="1171924"/>
            <a:ext cx="3556590" cy="4331655"/>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ts val="1800"/>
              </a:spcAft>
            </a:pPr>
            <a:r>
              <a:rPr lang="en-US" sz="1600" spc="0" dirty="0">
                <a:solidFill>
                  <a:schemeClr val="tx1"/>
                </a:solidFill>
                <a:latin typeface="+mn-lt"/>
              </a:rPr>
              <a:t>Microsoft Secure Score is a representation of a company's security posture.</a:t>
            </a:r>
          </a:p>
          <a:p>
            <a:pPr defTabSz="932472" fontAlgn="base">
              <a:spcBef>
                <a:spcPct val="0"/>
              </a:spcBef>
              <a:spcAft>
                <a:spcPts val="1800"/>
              </a:spcAft>
            </a:pPr>
            <a:r>
              <a:rPr lang="en-US" altLang="zh-CN" sz="1600" dirty="0">
                <a:solidFill>
                  <a:schemeClr val="tx1"/>
                </a:solidFill>
              </a:rPr>
              <a:t>W</a:t>
            </a:r>
            <a:r>
              <a:rPr lang="en-US" altLang="zh-CN" sz="1600" spc="0" dirty="0">
                <a:solidFill>
                  <a:schemeClr val="tx1"/>
                </a:solidFill>
                <a:latin typeface="+mn-lt"/>
              </a:rPr>
              <a:t>ill show all possible improvements for the product, whatever the license edition, subscription, or plan. </a:t>
            </a:r>
          </a:p>
          <a:p>
            <a:pPr defTabSz="932472" fontAlgn="base">
              <a:spcBef>
                <a:spcPct val="0"/>
              </a:spcBef>
            </a:pPr>
            <a:r>
              <a:rPr lang="en-US" sz="1600" dirty="0">
                <a:solidFill>
                  <a:schemeClr val="tx1"/>
                </a:solidFill>
              </a:rPr>
              <a:t>Supports recommendations for:</a:t>
            </a:r>
          </a:p>
          <a:p>
            <a:pPr marL="285750" indent="-285750">
              <a:buFont typeface="Arial" panose="020B0604020202020204" pitchFamily="34" charset="0"/>
              <a:buChar char="•"/>
              <a:defRPr/>
            </a:pPr>
            <a:r>
              <a:rPr lang="en-US" altLang="zh-CN" sz="1600" spc="0" dirty="0">
                <a:solidFill>
                  <a:srgbClr val="333333"/>
                </a:solidFill>
                <a:effectLst/>
                <a:latin typeface="+mn-lt"/>
              </a:rPr>
              <a:t>Microsoft 365 </a:t>
            </a:r>
          </a:p>
          <a:p>
            <a:pPr marL="285750" indent="-285750">
              <a:buFont typeface="Arial" panose="020B0604020202020204" pitchFamily="34" charset="0"/>
              <a:buChar char="•"/>
              <a:defRPr/>
            </a:pPr>
            <a:r>
              <a:rPr lang="en-US" altLang="zh-CN" sz="1600" spc="0" dirty="0">
                <a:solidFill>
                  <a:srgbClr val="333333"/>
                </a:solidFill>
                <a:effectLst/>
                <a:latin typeface="+mn-lt"/>
              </a:rPr>
              <a:t>Azure Active Directory</a:t>
            </a:r>
            <a:endParaRPr lang="en-US" altLang="zh-CN" sz="1600" spc="0" dirty="0">
              <a:solidFill>
                <a:srgbClr val="333333"/>
              </a:solidFill>
              <a:latin typeface="+mn-lt"/>
            </a:endParaRPr>
          </a:p>
          <a:p>
            <a:pPr marL="285750" indent="-285750">
              <a:buFont typeface="Arial" panose="020B0604020202020204" pitchFamily="34" charset="0"/>
              <a:buChar char="•"/>
              <a:defRPr/>
            </a:pPr>
            <a:r>
              <a:rPr lang="en-US" altLang="zh-CN" sz="1600" spc="0" dirty="0">
                <a:solidFill>
                  <a:srgbClr val="333333"/>
                </a:solidFill>
                <a:effectLst/>
                <a:latin typeface="+mn-lt"/>
              </a:rPr>
              <a:t>Microsoft Defender for Endpoint</a:t>
            </a:r>
          </a:p>
          <a:p>
            <a:pPr marL="285750" indent="-285750">
              <a:buFont typeface="Arial" panose="020B0604020202020204" pitchFamily="34" charset="0"/>
              <a:buChar char="•"/>
              <a:defRPr/>
            </a:pPr>
            <a:r>
              <a:rPr lang="en-US" altLang="zh-CN" sz="1600" spc="0" dirty="0">
                <a:solidFill>
                  <a:srgbClr val="333333"/>
                </a:solidFill>
                <a:effectLst/>
                <a:latin typeface="+mn-lt"/>
              </a:rPr>
              <a:t>Microsoft Defender for Identity</a:t>
            </a:r>
            <a:endParaRPr lang="en-US" altLang="zh-CN" sz="1600" spc="0" dirty="0">
              <a:solidFill>
                <a:srgbClr val="333333"/>
              </a:solidFill>
              <a:latin typeface="+mn-lt"/>
            </a:endParaRPr>
          </a:p>
          <a:p>
            <a:pPr marL="285750" indent="-285750">
              <a:buFont typeface="Arial" panose="020B0604020202020204" pitchFamily="34" charset="0"/>
              <a:buChar char="•"/>
              <a:defRPr/>
            </a:pPr>
            <a:r>
              <a:rPr lang="en-US" altLang="zh-CN" sz="1600" spc="0" dirty="0">
                <a:solidFill>
                  <a:srgbClr val="333333"/>
                </a:solidFill>
                <a:effectLst/>
                <a:latin typeface="+mn-lt"/>
              </a:rPr>
              <a:t>Cloud App Security</a:t>
            </a:r>
            <a:endParaRPr lang="en-US" altLang="zh-CN" sz="1600" spc="0" dirty="0">
              <a:solidFill>
                <a:srgbClr val="333333"/>
              </a:solidFill>
              <a:latin typeface="+mn-lt"/>
            </a:endParaRPr>
          </a:p>
          <a:p>
            <a:pPr defTabSz="932472" fontAlgn="base">
              <a:spcBef>
                <a:spcPct val="0"/>
              </a:spcBef>
              <a:spcAft>
                <a:spcPts val="1200"/>
              </a:spcAft>
            </a:pPr>
            <a:endParaRPr lang="en-US" sz="1400" spc="0" dirty="0">
              <a:solidFill>
                <a:schemeClr val="tx1"/>
              </a:solidFill>
              <a:latin typeface="+mn-lt"/>
            </a:endParaRPr>
          </a:p>
          <a:p>
            <a:pPr defTabSz="932472" fontAlgn="base">
              <a:spcBef>
                <a:spcPct val="0"/>
              </a:spcBef>
              <a:spcAft>
                <a:spcPts val="600"/>
              </a:spcAft>
            </a:pPr>
            <a:endParaRPr lang="en-US" sz="1400" dirty="0">
              <a:solidFill>
                <a:schemeClr val="tx1"/>
              </a:solidFill>
            </a:endParaRPr>
          </a:p>
          <a:p>
            <a:pPr defTabSz="932472" fontAlgn="base">
              <a:spcBef>
                <a:spcPct val="0"/>
              </a:spcBef>
              <a:spcAft>
                <a:spcPts val="600"/>
              </a:spcAft>
            </a:pPr>
            <a:endParaRPr lang="en-US" sz="1400" spc="0" dirty="0">
              <a:solidFill>
                <a:schemeClr val="tx1"/>
              </a:solidFill>
              <a:latin typeface="+mn-lt"/>
            </a:endParaRPr>
          </a:p>
          <a:p>
            <a:pPr defTabSz="932472" fontAlgn="base">
              <a:spcBef>
                <a:spcPct val="0"/>
              </a:spcBef>
              <a:spcAft>
                <a:spcPts val="600"/>
              </a:spcAft>
            </a:pPr>
            <a:endParaRPr lang="en-US" altLang="zh-CN" sz="1800" dirty="0">
              <a:solidFill>
                <a:schemeClr val="tx1"/>
              </a:solidFill>
              <a:ea typeface="Segoe UI" pitchFamily="34" charset="0"/>
              <a:cs typeface="Segoe UI" pitchFamily="34" charset="0"/>
            </a:endParaRPr>
          </a:p>
        </p:txBody>
      </p:sp>
      <p:pic>
        <p:nvPicPr>
          <p:cNvPr id="10" name="Picture 9" descr="Screenshot showing a Microsoft Secure Score page, including information  on: Secure Score, Breakdown of score, implementation actions, and more.">
            <a:extLst>
              <a:ext uri="{FF2B5EF4-FFF2-40B4-BE49-F238E27FC236}">
                <a16:creationId xmlns:a16="http://schemas.microsoft.com/office/drawing/2014/main" id="{DD986F89-7092-424D-BB82-33B2B980EB1B}"/>
              </a:ext>
            </a:extLst>
          </p:cNvPr>
          <p:cNvPicPr>
            <a:picLocks noChangeAspect="1"/>
          </p:cNvPicPr>
          <p:nvPr/>
        </p:nvPicPr>
        <p:blipFill>
          <a:blip r:embed="rId4"/>
          <a:stretch>
            <a:fillRect/>
          </a:stretch>
        </p:blipFill>
        <p:spPr>
          <a:xfrm>
            <a:off x="4109374" y="1281927"/>
            <a:ext cx="7579417" cy="4111648"/>
          </a:xfrm>
          <a:prstGeom prst="rect">
            <a:avLst/>
          </a:prstGeom>
        </p:spPr>
      </p:pic>
    </p:spTree>
    <p:custDataLst>
      <p:tags r:id="rId1"/>
    </p:custDataLst>
    <p:extLst>
      <p:ext uri="{BB962C8B-B14F-4D97-AF65-F5344CB8AC3E}">
        <p14:creationId xmlns:p14="http://schemas.microsoft.com/office/powerpoint/2010/main" val="7904782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     </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0" y="3644537"/>
            <a:ext cx="5553019" cy="1046440"/>
          </a:xfrm>
        </p:spPr>
        <p:txBody>
          <a:bodyPr/>
          <a:lstStyle/>
          <a:p>
            <a:r>
              <a:rPr lang="en-US" sz="2800" dirty="0"/>
              <a:t>The Microsoft 365 Defender portal</a:t>
            </a:r>
          </a:p>
        </p:txBody>
      </p:sp>
    </p:spTree>
    <p:extLst>
      <p:ext uri="{BB962C8B-B14F-4D97-AF65-F5344CB8AC3E}">
        <p14:creationId xmlns:p14="http://schemas.microsoft.com/office/powerpoint/2010/main" val="16779958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1 Introduction</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1338013"/>
            <a:ext cx="11340811" cy="496594"/>
          </a:xfrm>
          <a:prstGeom prst="rect">
            <a:avLst/>
          </a:prstGeom>
        </p:spPr>
        <p:txBody>
          <a:bodyPr lIns="0" rIns="0">
            <a:normAutofit fontScale="92500" lnSpcReduction="10000"/>
          </a:bodyPr>
          <a:lstStyle/>
          <a:p>
            <a:pPr lvl="1"/>
            <a:r>
              <a:rPr lang="en-US" sz="2400" dirty="0"/>
              <a:t>After completing this module, you should be able to:</a:t>
            </a:r>
          </a:p>
        </p:txBody>
      </p:sp>
      <p:sp>
        <p:nvSpPr>
          <p:cNvPr id="7" name="Text Placeholder 2">
            <a:extLst>
              <a:ext uri="{FF2B5EF4-FFF2-40B4-BE49-F238E27FC236}">
                <a16:creationId xmlns:a16="http://schemas.microsoft.com/office/drawing/2014/main" id="{E78DABBA-8119-47EA-AC95-36C4CC3C1B20}"/>
              </a:ext>
            </a:extLst>
          </p:cNvPr>
          <p:cNvSpPr txBox="1">
            <a:spLocks/>
          </p:cNvSpPr>
          <p:nvPr/>
        </p:nvSpPr>
        <p:spPr>
          <a:xfrm>
            <a:off x="432089"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dirty="0"/>
          </a:p>
          <a:p>
            <a:pPr algn="ctr">
              <a:spcBef>
                <a:spcPts val="0"/>
              </a:spcBef>
              <a:spcAft>
                <a:spcPts val="0"/>
              </a:spcAft>
            </a:pPr>
            <a:r>
              <a:rPr lang="en-US" sz="2200" dirty="0"/>
              <a:t>Describe </a:t>
            </a:r>
          </a:p>
          <a:p>
            <a:pPr algn="ctr">
              <a:spcBef>
                <a:spcPts val="0"/>
              </a:spcBef>
              <a:spcAft>
                <a:spcPts val="0"/>
              </a:spcAft>
            </a:pPr>
            <a:r>
              <a:rPr lang="en-US" sz="2200" dirty="0"/>
              <a:t>Azure security capabilities </a:t>
            </a:r>
          </a:p>
          <a:p>
            <a:pPr algn="ctr">
              <a:spcBef>
                <a:spcPts val="0"/>
              </a:spcBef>
              <a:spcAft>
                <a:spcPts val="0"/>
              </a:spcAft>
            </a:pPr>
            <a:r>
              <a:rPr lang="en-US" sz="2200" dirty="0"/>
              <a:t>for protecting your network</a:t>
            </a:r>
          </a:p>
        </p:txBody>
      </p:sp>
      <p:sp>
        <p:nvSpPr>
          <p:cNvPr id="5" name="Text Placeholder 2">
            <a:extLst>
              <a:ext uri="{FF2B5EF4-FFF2-40B4-BE49-F238E27FC236}">
                <a16:creationId xmlns:a16="http://schemas.microsoft.com/office/drawing/2014/main" id="{C3F0F8D2-AAFB-4ED2-9804-166FBB1F3222}"/>
              </a:ext>
            </a:extLst>
          </p:cNvPr>
          <p:cNvSpPr txBox="1">
            <a:spLocks/>
          </p:cNvSpPr>
          <p:nvPr/>
        </p:nvSpPr>
        <p:spPr>
          <a:xfrm>
            <a:off x="4369674"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sz="2200" dirty="0"/>
          </a:p>
          <a:p>
            <a:pPr algn="ctr">
              <a:spcBef>
                <a:spcPts val="0"/>
              </a:spcBef>
              <a:spcAft>
                <a:spcPts val="0"/>
              </a:spcAft>
            </a:pPr>
            <a:r>
              <a:rPr lang="en-US" sz="2200" dirty="0"/>
              <a:t>Describe </a:t>
            </a:r>
          </a:p>
          <a:p>
            <a:pPr algn="ctr">
              <a:spcBef>
                <a:spcPts val="0"/>
              </a:spcBef>
              <a:spcAft>
                <a:spcPts val="0"/>
              </a:spcAft>
            </a:pPr>
            <a:r>
              <a:rPr lang="en-US" sz="2200" dirty="0"/>
              <a:t>how Azure can protect your VMs</a:t>
            </a:r>
          </a:p>
        </p:txBody>
      </p:sp>
      <p:sp>
        <p:nvSpPr>
          <p:cNvPr id="6" name="Text Placeholder 3">
            <a:extLst>
              <a:ext uri="{FF2B5EF4-FFF2-40B4-BE49-F238E27FC236}">
                <a16:creationId xmlns:a16="http://schemas.microsoft.com/office/drawing/2014/main" id="{E5F7E518-2D16-4E67-B59F-A382CEA3F4A2}"/>
              </a:ext>
            </a:extLst>
          </p:cNvPr>
          <p:cNvSpPr txBox="1">
            <a:spLocks/>
          </p:cNvSpPr>
          <p:nvPr/>
        </p:nvSpPr>
        <p:spPr>
          <a:xfrm>
            <a:off x="8320705"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sz="2200" dirty="0"/>
          </a:p>
          <a:p>
            <a:pPr algn="ctr">
              <a:spcBef>
                <a:spcPts val="0"/>
              </a:spcBef>
              <a:spcAft>
                <a:spcPts val="0"/>
              </a:spcAft>
            </a:pPr>
            <a:r>
              <a:rPr lang="en-US" sz="2200" dirty="0"/>
              <a:t>Describe </a:t>
            </a:r>
          </a:p>
          <a:p>
            <a:pPr algn="ctr">
              <a:spcBef>
                <a:spcPts val="0"/>
              </a:spcBef>
              <a:spcAft>
                <a:spcPts val="0"/>
              </a:spcAft>
            </a:pPr>
            <a:r>
              <a:rPr lang="en-US" sz="2200" dirty="0"/>
              <a:t>how encryption on Azure can protect your data</a:t>
            </a:r>
          </a:p>
        </p:txBody>
      </p:sp>
      <p:grpSp>
        <p:nvGrpSpPr>
          <p:cNvPr id="8" name="组合 7">
            <a:extLst>
              <a:ext uri="{FF2B5EF4-FFF2-40B4-BE49-F238E27FC236}">
                <a16:creationId xmlns:a16="http://schemas.microsoft.com/office/drawing/2014/main" id="{46CDCD28-4DBA-470C-AC45-FAED2BF28915}"/>
              </a:ext>
              <a:ext uri="{C183D7F6-B498-43B3-948B-1728B52AA6E4}">
                <adec:decorative xmlns:adec="http://schemas.microsoft.com/office/drawing/2017/decorative" val="1"/>
              </a:ext>
            </a:extLst>
          </p:cNvPr>
          <p:cNvGrpSpPr/>
          <p:nvPr/>
        </p:nvGrpSpPr>
        <p:grpSpPr>
          <a:xfrm>
            <a:off x="1605716" y="1969689"/>
            <a:ext cx="1085972" cy="1086125"/>
            <a:chOff x="1605716" y="1969689"/>
            <a:chExt cx="1085972" cy="1086125"/>
          </a:xfrm>
        </p:grpSpPr>
        <p:grpSp>
          <p:nvGrpSpPr>
            <p:cNvPr id="11" name="Group 20">
              <a:extLst>
                <a:ext uri="{FF2B5EF4-FFF2-40B4-BE49-F238E27FC236}">
                  <a16:creationId xmlns:a16="http://schemas.microsoft.com/office/drawing/2014/main" id="{B8E192B8-3226-48B8-BF24-791DF2F40853}"/>
                </a:ext>
              </a:extLst>
            </p:cNvPr>
            <p:cNvGrpSpPr/>
            <p:nvPr/>
          </p:nvGrpSpPr>
          <p:grpSpPr>
            <a:xfrm>
              <a:off x="1605716" y="1969689"/>
              <a:ext cx="1085972" cy="1086125"/>
              <a:chOff x="1077158" y="1999707"/>
              <a:chExt cx="821786" cy="821902"/>
            </a:xfrm>
          </p:grpSpPr>
          <p:sp>
            <p:nvSpPr>
              <p:cNvPr id="13" name="Freeform 5">
                <a:extLst>
                  <a:ext uri="{FF2B5EF4-FFF2-40B4-BE49-F238E27FC236}">
                    <a16:creationId xmlns:a16="http://schemas.microsoft.com/office/drawing/2014/main" id="{2E8A9F33-24B1-4951-8B80-E150D97A97F3}"/>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5" name="Freeform 6">
                <a:extLst>
                  <a:ext uri="{FF2B5EF4-FFF2-40B4-BE49-F238E27FC236}">
                    <a16:creationId xmlns:a16="http://schemas.microsoft.com/office/drawing/2014/main" id="{685E3BDE-1DED-4D8C-B9B9-6847C10161DF}"/>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 name="Shield_EA18" title="Icon of a shield">
              <a:extLst>
                <a:ext uri="{FF2B5EF4-FFF2-40B4-BE49-F238E27FC236}">
                  <a16:creationId xmlns:a16="http://schemas.microsoft.com/office/drawing/2014/main" id="{FE4EA661-3261-4A6F-BB46-4BCADDF09AB0}"/>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5" name="组合 24">
            <a:extLst>
              <a:ext uri="{FF2B5EF4-FFF2-40B4-BE49-F238E27FC236}">
                <a16:creationId xmlns:a16="http://schemas.microsoft.com/office/drawing/2014/main" id="{CE15E66F-AF28-4B56-827E-EFD4E7F43B49}"/>
              </a:ext>
              <a:ext uri="{C183D7F6-B498-43B3-948B-1728B52AA6E4}">
                <adec:decorative xmlns:adec="http://schemas.microsoft.com/office/drawing/2017/decorative" val="1"/>
              </a:ext>
            </a:extLst>
          </p:cNvPr>
          <p:cNvGrpSpPr/>
          <p:nvPr/>
        </p:nvGrpSpPr>
        <p:grpSpPr>
          <a:xfrm>
            <a:off x="5553014" y="1969689"/>
            <a:ext cx="1085972" cy="1086125"/>
            <a:chOff x="1605716" y="1969689"/>
            <a:chExt cx="1085972" cy="1086125"/>
          </a:xfrm>
        </p:grpSpPr>
        <p:grpSp>
          <p:nvGrpSpPr>
            <p:cNvPr id="36" name="Group 20">
              <a:extLst>
                <a:ext uri="{FF2B5EF4-FFF2-40B4-BE49-F238E27FC236}">
                  <a16:creationId xmlns:a16="http://schemas.microsoft.com/office/drawing/2014/main" id="{82E44E35-217B-4565-AABE-A73F62F8B83A}"/>
                </a:ext>
              </a:extLst>
            </p:cNvPr>
            <p:cNvGrpSpPr/>
            <p:nvPr/>
          </p:nvGrpSpPr>
          <p:grpSpPr>
            <a:xfrm>
              <a:off x="1605716" y="1969689"/>
              <a:ext cx="1085972" cy="1086125"/>
              <a:chOff x="1077158" y="1999707"/>
              <a:chExt cx="821786" cy="821902"/>
            </a:xfrm>
          </p:grpSpPr>
          <p:sp>
            <p:nvSpPr>
              <p:cNvPr id="38" name="Freeform 5">
                <a:extLst>
                  <a:ext uri="{FF2B5EF4-FFF2-40B4-BE49-F238E27FC236}">
                    <a16:creationId xmlns:a16="http://schemas.microsoft.com/office/drawing/2014/main" id="{B7F75DC0-8EAA-40AC-9ABF-98EFA4EDB205}"/>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286A56DA-84D3-4B80-8E23-D30ACFA5BFA0}"/>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7" name="Shield_EA18" title="Icon of a shield">
              <a:extLst>
                <a:ext uri="{FF2B5EF4-FFF2-40B4-BE49-F238E27FC236}">
                  <a16:creationId xmlns:a16="http://schemas.microsoft.com/office/drawing/2014/main" id="{563DF99D-F431-445B-9186-50908949603F}"/>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0" name="组合 39">
            <a:extLst>
              <a:ext uri="{FF2B5EF4-FFF2-40B4-BE49-F238E27FC236}">
                <a16:creationId xmlns:a16="http://schemas.microsoft.com/office/drawing/2014/main" id="{784A82A4-0A3F-4C20-98B7-B0649AD6E980}"/>
              </a:ext>
              <a:ext uri="{C183D7F6-B498-43B3-948B-1728B52AA6E4}">
                <adec:decorative xmlns:adec="http://schemas.microsoft.com/office/drawing/2017/decorative" val="1"/>
              </a:ext>
            </a:extLst>
          </p:cNvPr>
          <p:cNvGrpSpPr/>
          <p:nvPr/>
        </p:nvGrpSpPr>
        <p:grpSpPr>
          <a:xfrm>
            <a:off x="9497322" y="1969689"/>
            <a:ext cx="1085972" cy="1086125"/>
            <a:chOff x="1605716" y="1969689"/>
            <a:chExt cx="1085972" cy="1086125"/>
          </a:xfrm>
        </p:grpSpPr>
        <p:grpSp>
          <p:nvGrpSpPr>
            <p:cNvPr id="41" name="Group 20">
              <a:extLst>
                <a:ext uri="{FF2B5EF4-FFF2-40B4-BE49-F238E27FC236}">
                  <a16:creationId xmlns:a16="http://schemas.microsoft.com/office/drawing/2014/main" id="{DD5D3203-EE13-47C4-B721-EC8AA654BAEF}"/>
                </a:ext>
              </a:extLst>
            </p:cNvPr>
            <p:cNvGrpSpPr/>
            <p:nvPr/>
          </p:nvGrpSpPr>
          <p:grpSpPr>
            <a:xfrm>
              <a:off x="1605716" y="1969689"/>
              <a:ext cx="1085972" cy="1086125"/>
              <a:chOff x="1077158" y="1999707"/>
              <a:chExt cx="821786" cy="821902"/>
            </a:xfrm>
          </p:grpSpPr>
          <p:sp>
            <p:nvSpPr>
              <p:cNvPr id="43" name="Freeform 5">
                <a:extLst>
                  <a:ext uri="{FF2B5EF4-FFF2-40B4-BE49-F238E27FC236}">
                    <a16:creationId xmlns:a16="http://schemas.microsoft.com/office/drawing/2014/main" id="{BA049A42-43E3-446E-9813-1B00A6CE478E}"/>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Freeform 6">
                <a:extLst>
                  <a:ext uri="{FF2B5EF4-FFF2-40B4-BE49-F238E27FC236}">
                    <a16:creationId xmlns:a16="http://schemas.microsoft.com/office/drawing/2014/main" id="{77F1645C-31FF-4E79-BE7D-DBCDFC84ECDE}"/>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2" name="Shield_EA18" title="Icon of a shield">
              <a:extLst>
                <a:ext uri="{FF2B5EF4-FFF2-40B4-BE49-F238E27FC236}">
                  <a16:creationId xmlns:a16="http://schemas.microsoft.com/office/drawing/2014/main" id="{19EF5EEA-2991-409E-BD2F-7B10BEF50FE9}"/>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369474483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605A-7D68-4A11-8141-248E0CA19F6A}"/>
              </a:ext>
            </a:extLst>
          </p:cNvPr>
          <p:cNvSpPr>
            <a:spLocks noGrp="1"/>
          </p:cNvSpPr>
          <p:nvPr>
            <p:ph type="title"/>
          </p:nvPr>
        </p:nvSpPr>
        <p:spPr/>
        <p:txBody>
          <a:bodyPr/>
          <a:lstStyle/>
          <a:p>
            <a:r>
              <a:rPr lang="en-US" dirty="0"/>
              <a:t>Security reports and dashboards</a:t>
            </a:r>
          </a:p>
        </p:txBody>
      </p:sp>
      <p:sp>
        <p:nvSpPr>
          <p:cNvPr id="7" name="Content Placeholder 2">
            <a:extLst>
              <a:ext uri="{FF2B5EF4-FFF2-40B4-BE49-F238E27FC236}">
                <a16:creationId xmlns:a16="http://schemas.microsoft.com/office/drawing/2014/main" id="{9E00001B-0380-4C95-B93F-4881727D7C47}"/>
              </a:ext>
            </a:extLst>
          </p:cNvPr>
          <p:cNvSpPr txBox="1">
            <a:spLocks/>
          </p:cNvSpPr>
          <p:nvPr/>
        </p:nvSpPr>
        <p:spPr>
          <a:xfrm>
            <a:off x="425366" y="989828"/>
            <a:ext cx="11341268" cy="430786"/>
          </a:xfrm>
          <a:prstGeom prst="rect">
            <a:avLst/>
          </a:prstGeom>
        </p:spPr>
        <p:txBody>
          <a:bodyPr vert="horz" wrap="square" lIns="0" tIns="91440" rIns="0" bIns="91440" rtlCol="0">
            <a:normAutofit fontScale="92500" lnSpcReduction="10000"/>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1800" spc="0" dirty="0">
                <a:latin typeface="+mn-lt"/>
              </a:rPr>
              <a:t>The Microsoft 365 Defender portal includes a </a:t>
            </a:r>
            <a:r>
              <a:rPr lang="en-US" altLang="zh-CN" sz="1800" b="1" spc="0" dirty="0">
                <a:latin typeface="+mn-lt"/>
              </a:rPr>
              <a:t>Reports</a:t>
            </a:r>
            <a:r>
              <a:rPr lang="en-US" altLang="zh-CN" sz="1800" spc="0" dirty="0">
                <a:latin typeface="+mn-lt"/>
              </a:rPr>
              <a:t> section.  </a:t>
            </a:r>
            <a:r>
              <a:rPr lang="en-US" altLang="zh-CN" sz="1800" spc="0">
                <a:latin typeface="+mn-lt"/>
              </a:rPr>
              <a:t>Shown </a:t>
            </a:r>
            <a:r>
              <a:rPr lang="en-US" altLang="zh-CN" sz="1800" spc="0" dirty="0">
                <a:latin typeface="+mn-lt"/>
              </a:rPr>
              <a:t>below is the general security report. </a:t>
            </a:r>
            <a:endParaRPr lang="en-US" altLang="zh-CN" sz="1800" spc="0" dirty="0">
              <a:solidFill>
                <a:srgbClr val="333333"/>
              </a:solidFill>
              <a:latin typeface="+mn-lt"/>
            </a:endParaRPr>
          </a:p>
        </p:txBody>
      </p:sp>
      <p:sp>
        <p:nvSpPr>
          <p:cNvPr id="3" name="Text Placeholder 2">
            <a:extLst>
              <a:ext uri="{FF2B5EF4-FFF2-40B4-BE49-F238E27FC236}">
                <a16:creationId xmlns:a16="http://schemas.microsoft.com/office/drawing/2014/main" id="{7F4C5407-2728-44B8-B38C-F7614B24B9EA}"/>
              </a:ext>
            </a:extLst>
          </p:cNvPr>
          <p:cNvSpPr>
            <a:spLocks noGrp="1"/>
          </p:cNvSpPr>
          <p:nvPr>
            <p:ph type="body" sz="quarter" idx="42"/>
          </p:nvPr>
        </p:nvSpPr>
        <p:spPr/>
        <p:txBody>
          <a:bodyPr>
            <a:normAutofit/>
          </a:bodyPr>
          <a:lstStyle/>
          <a:p>
            <a:pPr algn="l"/>
            <a:r>
              <a:rPr lang="en-US" sz="1600" b="0" i="0" dirty="0">
                <a:solidFill>
                  <a:srgbClr val="171717"/>
                </a:solidFill>
                <a:effectLst/>
                <a:latin typeface="Segoe UI" panose="020B0502040204020203" pitchFamily="34" charset="0"/>
              </a:rPr>
              <a:t>By default, cards are grouped by the following categories:</a:t>
            </a:r>
          </a:p>
          <a:p>
            <a:pPr marL="285750" indent="-285750" algn="l">
              <a:spcAft>
                <a:spcPts val="600"/>
              </a:spcAft>
              <a:buFont typeface="Arial" panose="020B0604020202020204" pitchFamily="34" charset="0"/>
              <a:buChar char="•"/>
            </a:pPr>
            <a:r>
              <a:rPr lang="en-US" sz="1600" b="1" i="0" dirty="0">
                <a:solidFill>
                  <a:srgbClr val="171717"/>
                </a:solidFill>
                <a:effectLst/>
                <a:latin typeface="Segoe UI" panose="020B0502040204020203" pitchFamily="34" charset="0"/>
              </a:rPr>
              <a:t>Identities</a:t>
            </a:r>
            <a:r>
              <a:rPr lang="en-US" sz="1600" b="0" i="0" dirty="0">
                <a:solidFill>
                  <a:srgbClr val="171717"/>
                </a:solidFill>
                <a:effectLst/>
                <a:latin typeface="Segoe UI" panose="020B0502040204020203" pitchFamily="34" charset="0"/>
              </a:rPr>
              <a:t> - user accounts and credentials.</a:t>
            </a:r>
          </a:p>
          <a:p>
            <a:pPr marL="285750" indent="-285750" algn="l">
              <a:spcAft>
                <a:spcPts val="600"/>
              </a:spcAft>
              <a:buFont typeface="Arial" panose="020B0604020202020204" pitchFamily="34" charset="0"/>
              <a:buChar char="•"/>
            </a:pPr>
            <a:r>
              <a:rPr lang="en-US" sz="1600" b="1" i="0" dirty="0">
                <a:solidFill>
                  <a:srgbClr val="171717"/>
                </a:solidFill>
                <a:effectLst/>
                <a:latin typeface="Segoe UI" panose="020B0502040204020203" pitchFamily="34" charset="0"/>
              </a:rPr>
              <a:t>Data</a:t>
            </a:r>
            <a:r>
              <a:rPr lang="en-US" sz="1600" b="0" i="0" dirty="0">
                <a:solidFill>
                  <a:srgbClr val="171717"/>
                </a:solidFill>
                <a:effectLst/>
                <a:latin typeface="Segoe UI" panose="020B0502040204020203" pitchFamily="34" charset="0"/>
              </a:rPr>
              <a:t> - email and document contents.</a:t>
            </a:r>
          </a:p>
          <a:p>
            <a:pPr marL="285750" indent="-285750" algn="l">
              <a:spcAft>
                <a:spcPts val="600"/>
              </a:spcAft>
              <a:buFont typeface="Arial" panose="020B0604020202020204" pitchFamily="34" charset="0"/>
              <a:buChar char="•"/>
            </a:pPr>
            <a:r>
              <a:rPr lang="en-US" sz="1600" b="1" i="0" dirty="0">
                <a:solidFill>
                  <a:srgbClr val="171717"/>
                </a:solidFill>
                <a:effectLst/>
                <a:latin typeface="Segoe UI" panose="020B0502040204020203" pitchFamily="34" charset="0"/>
              </a:rPr>
              <a:t>Devices</a:t>
            </a:r>
            <a:r>
              <a:rPr lang="en-US" sz="1600" b="0" i="0" dirty="0">
                <a:solidFill>
                  <a:srgbClr val="171717"/>
                </a:solidFill>
                <a:effectLst/>
                <a:latin typeface="Segoe UI" panose="020B0502040204020203" pitchFamily="34" charset="0"/>
              </a:rPr>
              <a:t> - computers, mobile phones, and other devices.</a:t>
            </a:r>
          </a:p>
          <a:p>
            <a:pPr marL="285750" indent="-285750" algn="l">
              <a:spcAft>
                <a:spcPts val="600"/>
              </a:spcAft>
              <a:buFont typeface="Arial" panose="020B0604020202020204" pitchFamily="34" charset="0"/>
              <a:buChar char="•"/>
            </a:pPr>
            <a:r>
              <a:rPr lang="en-US" sz="1600" b="1" i="0" dirty="0">
                <a:solidFill>
                  <a:srgbClr val="171717"/>
                </a:solidFill>
                <a:effectLst/>
                <a:latin typeface="Segoe UI" panose="020B0502040204020203" pitchFamily="34" charset="0"/>
              </a:rPr>
              <a:t>Apps</a:t>
            </a:r>
            <a:r>
              <a:rPr lang="en-US" sz="1600" b="0" i="0" dirty="0">
                <a:solidFill>
                  <a:srgbClr val="171717"/>
                </a:solidFill>
                <a:effectLst/>
                <a:latin typeface="Segoe UI" panose="020B0502040204020203" pitchFamily="34" charset="0"/>
              </a:rPr>
              <a:t> - programs and attached online services.</a:t>
            </a:r>
          </a:p>
          <a:p>
            <a:pPr algn="l">
              <a:spcBef>
                <a:spcPts val="600"/>
              </a:spcBef>
              <a:spcAft>
                <a:spcPts val="600"/>
              </a:spcAft>
            </a:pPr>
            <a:r>
              <a:rPr lang="en-US" sz="1600" b="0" i="0" dirty="0">
                <a:solidFill>
                  <a:srgbClr val="171717"/>
                </a:solidFill>
                <a:effectLst/>
                <a:latin typeface="Segoe UI" panose="020B0502040204020203" pitchFamily="34" charset="0"/>
              </a:rPr>
              <a:t>You can group cards by topic (</a:t>
            </a:r>
            <a:r>
              <a:rPr lang="en-US" sz="1600" b="0" dirty="0">
                <a:solidFill>
                  <a:srgbClr val="171717"/>
                </a:solidFill>
                <a:latin typeface="Segoe UI" panose="020B0502040204020203" pitchFamily="34" charset="0"/>
              </a:rPr>
              <a:t>r</a:t>
            </a:r>
            <a:r>
              <a:rPr lang="en-US" sz="1600" i="0" dirty="0">
                <a:solidFill>
                  <a:srgbClr val="171717"/>
                </a:solidFill>
                <a:effectLst/>
                <a:latin typeface="Segoe UI" panose="020B0502040204020203" pitchFamily="34" charset="0"/>
              </a:rPr>
              <a:t>isk, detection trends, configuration and health, and other.</a:t>
            </a:r>
          </a:p>
        </p:txBody>
      </p:sp>
      <p:pic>
        <p:nvPicPr>
          <p:cNvPr id="8" name="Picture Placeholder 7" descr="Screenshot showing the Microsoft 365 security report.">
            <a:extLst>
              <a:ext uri="{FF2B5EF4-FFF2-40B4-BE49-F238E27FC236}">
                <a16:creationId xmlns:a16="http://schemas.microsoft.com/office/drawing/2014/main" id="{A7D516B2-BD9B-4238-824E-624BA19D085D}"/>
              </a:ext>
            </a:extLst>
          </p:cNvPr>
          <p:cNvPicPr>
            <a:picLocks noGrp="1" noChangeAspect="1"/>
          </p:cNvPicPr>
          <p:nvPr>
            <p:ph type="pic" sz="quarter" idx="15"/>
          </p:nvPr>
        </p:nvPicPr>
        <p:blipFill>
          <a:blip r:embed="rId4"/>
          <a:stretch>
            <a:fillRect/>
          </a:stretch>
        </p:blipFill>
        <p:spPr>
          <a:xfrm>
            <a:off x="4434348" y="1527029"/>
            <a:ext cx="7197213" cy="3927338"/>
          </a:xfrm>
        </p:spPr>
      </p:pic>
    </p:spTree>
    <p:custDataLst>
      <p:tags r:id="rId1"/>
    </p:custDataLst>
    <p:extLst>
      <p:ext uri="{BB962C8B-B14F-4D97-AF65-F5344CB8AC3E}">
        <p14:creationId xmlns:p14="http://schemas.microsoft.com/office/powerpoint/2010/main" val="2783626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Incidents &amp; incident management</a:t>
            </a:r>
          </a:p>
        </p:txBody>
      </p:sp>
      <p:sp>
        <p:nvSpPr>
          <p:cNvPr id="70" name="Content Placeholder 2">
            <a:extLst>
              <a:ext uri="{FF2B5EF4-FFF2-40B4-BE49-F238E27FC236}">
                <a16:creationId xmlns:a16="http://schemas.microsoft.com/office/drawing/2014/main" id="{03CC51CB-607C-4711-8777-4D9C08114E09}"/>
              </a:ext>
            </a:extLst>
          </p:cNvPr>
          <p:cNvSpPr txBox="1">
            <a:spLocks/>
          </p:cNvSpPr>
          <p:nvPr/>
        </p:nvSpPr>
        <p:spPr>
          <a:xfrm>
            <a:off x="418643" y="1064674"/>
            <a:ext cx="11341268" cy="1095699"/>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2000" spc="0" dirty="0">
                <a:latin typeface="+mn-lt"/>
              </a:rPr>
              <a:t>Incidents are a collection of correlated alerts created when a suspicious event is found and p</a:t>
            </a:r>
            <a:r>
              <a:rPr lang="en-US" sz="2000" spc="0" dirty="0">
                <a:latin typeface="+mn-lt"/>
              </a:rPr>
              <a:t>rovides a comprehensive view and context of an attack.</a:t>
            </a:r>
            <a:endParaRPr lang="en-US" altLang="zh-CN" sz="2000" spc="0" dirty="0">
              <a:latin typeface="+mn-lt"/>
            </a:endParaRPr>
          </a:p>
        </p:txBody>
      </p:sp>
      <p:sp>
        <p:nvSpPr>
          <p:cNvPr id="4" name="Content Placeholder 2">
            <a:extLst>
              <a:ext uri="{FF2B5EF4-FFF2-40B4-BE49-F238E27FC236}">
                <a16:creationId xmlns:a16="http://schemas.microsoft.com/office/drawing/2014/main" id="{89EDC06C-1CE0-4576-9F87-405AF54AE08D}"/>
              </a:ext>
            </a:extLst>
          </p:cNvPr>
          <p:cNvSpPr txBox="1">
            <a:spLocks/>
          </p:cNvSpPr>
          <p:nvPr/>
        </p:nvSpPr>
        <p:spPr>
          <a:xfrm>
            <a:off x="4307128" y="2471124"/>
            <a:ext cx="4991188" cy="487017"/>
          </a:xfrm>
          <a:prstGeom prst="rect">
            <a:avLst/>
          </a:prstGeom>
        </p:spPr>
        <p:txBody>
          <a:bodyPr vert="horz" wrap="square" lIns="0" tIns="91440" rIns="0" bIns="91440" rtlCol="0">
            <a:normAutofit lnSpcReduction="10000"/>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2000" b="1" spc="0" dirty="0">
                <a:latin typeface="+mn-lt"/>
              </a:rPr>
              <a:t>Incident management</a:t>
            </a:r>
            <a:endParaRPr lang="en-US" altLang="zh-CN" sz="2000" b="1" spc="0" dirty="0">
              <a:solidFill>
                <a:srgbClr val="333333"/>
              </a:solidFill>
              <a:latin typeface="+mn-lt"/>
            </a:endParaRPr>
          </a:p>
        </p:txBody>
      </p:sp>
      <p:sp>
        <p:nvSpPr>
          <p:cNvPr id="19" name="Content Placeholder 2">
            <a:extLst>
              <a:ext uri="{FF2B5EF4-FFF2-40B4-BE49-F238E27FC236}">
                <a16:creationId xmlns:a16="http://schemas.microsoft.com/office/drawing/2014/main" id="{C15DEACE-F6C8-4B8A-A15A-10F3363FA096}"/>
              </a:ext>
            </a:extLst>
          </p:cNvPr>
          <p:cNvSpPr txBox="1">
            <a:spLocks/>
          </p:cNvSpPr>
          <p:nvPr/>
        </p:nvSpPr>
        <p:spPr>
          <a:xfrm>
            <a:off x="4307128" y="2958141"/>
            <a:ext cx="6919672" cy="2162499"/>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altLang="zh-CN" sz="1800" spc="0" dirty="0">
                <a:latin typeface="+mn-lt"/>
              </a:rPr>
              <a:t>Managing incidents is critical in ensuring that threats are contained and addressed. In Microsoft 365 Defender, you can manage incidents on devices, users accounts, and mailboxes.</a:t>
            </a:r>
          </a:p>
        </p:txBody>
      </p:sp>
      <p:grpSp>
        <p:nvGrpSpPr>
          <p:cNvPr id="21" name="组合 20">
            <a:extLst>
              <a:ext uri="{FF2B5EF4-FFF2-40B4-BE49-F238E27FC236}">
                <a16:creationId xmlns:a16="http://schemas.microsoft.com/office/drawing/2014/main" id="{2B91BC3A-E63D-4C96-935C-577353F21622}"/>
              </a:ext>
              <a:ext uri="{C183D7F6-B498-43B3-948B-1728B52AA6E4}">
                <adec:decorative xmlns:adec="http://schemas.microsoft.com/office/drawing/2017/decorative" val="1"/>
              </a:ext>
            </a:extLst>
          </p:cNvPr>
          <p:cNvGrpSpPr/>
          <p:nvPr/>
        </p:nvGrpSpPr>
        <p:grpSpPr>
          <a:xfrm>
            <a:off x="2125522" y="2588403"/>
            <a:ext cx="1339038" cy="1339227"/>
            <a:chOff x="418642" y="4051217"/>
            <a:chExt cx="531396" cy="531471"/>
          </a:xfrm>
        </p:grpSpPr>
        <p:grpSp>
          <p:nvGrpSpPr>
            <p:cNvPr id="22" name="Group 20">
              <a:extLst>
                <a:ext uri="{FF2B5EF4-FFF2-40B4-BE49-F238E27FC236}">
                  <a16:creationId xmlns:a16="http://schemas.microsoft.com/office/drawing/2014/main" id="{5906CF49-003D-4323-9066-DBA519CF5EA4}"/>
                </a:ext>
              </a:extLst>
            </p:cNvPr>
            <p:cNvGrpSpPr/>
            <p:nvPr/>
          </p:nvGrpSpPr>
          <p:grpSpPr>
            <a:xfrm>
              <a:off x="418642" y="4051217"/>
              <a:ext cx="531396" cy="531471"/>
              <a:chOff x="1077158" y="1999707"/>
              <a:chExt cx="821786" cy="821902"/>
            </a:xfrm>
          </p:grpSpPr>
          <p:sp>
            <p:nvSpPr>
              <p:cNvPr id="25" name="Freeform 5">
                <a:extLst>
                  <a:ext uri="{FF2B5EF4-FFF2-40B4-BE49-F238E27FC236}">
                    <a16:creationId xmlns:a16="http://schemas.microsoft.com/office/drawing/2014/main" id="{26889D28-59A4-4EDD-A05F-89A1A2AD50DB}"/>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6">
                <a:extLst>
                  <a:ext uri="{FF2B5EF4-FFF2-40B4-BE49-F238E27FC236}">
                    <a16:creationId xmlns:a16="http://schemas.microsoft.com/office/drawing/2014/main" id="{8A30DEE1-D8EC-4BA3-B7BC-3F65216155A4}"/>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3" name="Processing_E9F5" title="Icon of two interlocked gears">
              <a:extLst>
                <a:ext uri="{FF2B5EF4-FFF2-40B4-BE49-F238E27FC236}">
                  <a16:creationId xmlns:a16="http://schemas.microsoft.com/office/drawing/2014/main" id="{4472349E-FE17-4BFA-83B3-7FD35C2C01BD}"/>
                </a:ext>
              </a:extLst>
            </p:cNvPr>
            <p:cNvSpPr>
              <a:spLocks noChangeAspect="1" noEditPoints="1"/>
            </p:cNvSpPr>
            <p:nvPr/>
          </p:nvSpPr>
          <p:spPr bwMode="auto">
            <a:xfrm>
              <a:off x="545497" y="4186692"/>
              <a:ext cx="275792" cy="24019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382808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dirty="0"/>
            </a:br>
            <a:r>
              <a:rPr lang="en-US" dirty="0"/>
              <a:t>Lesson 6: Describe endpoint security with Microsoft Intune</a:t>
            </a:r>
            <a:br>
              <a:rPr lang="en-US" dirty="0"/>
            </a:br>
            <a:endParaRPr lang="en-US" dirty="0"/>
          </a:p>
        </p:txBody>
      </p:sp>
      <p:sp>
        <p:nvSpPr>
          <p:cNvPr id="2" name="document_6" title="Icon of a document with a padlock in the lower right corner">
            <a:extLst>
              <a:ext uri="{FF2B5EF4-FFF2-40B4-BE49-F238E27FC236}">
                <a16:creationId xmlns:a16="http://schemas.microsoft.com/office/drawing/2014/main" id="{CD83E0B7-C84A-4083-941C-3159E9A0E489}"/>
              </a:ext>
            </a:extLst>
          </p:cNvPr>
          <p:cNvSpPr>
            <a:spLocks noChangeAspect="1" noEditPoints="1"/>
          </p:cNvSpPr>
          <p:nvPr/>
        </p:nvSpPr>
        <p:spPr bwMode="auto">
          <a:xfrm>
            <a:off x="10107036" y="2650567"/>
            <a:ext cx="1228965" cy="153620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10746219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6 Introduction</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1338013"/>
            <a:ext cx="11340811" cy="496594"/>
          </a:xfrm>
          <a:prstGeom prst="rect">
            <a:avLst/>
          </a:prstGeom>
        </p:spPr>
        <p:txBody>
          <a:bodyPr lIns="0" rIns="0">
            <a:normAutofit fontScale="92500" lnSpcReduction="10000"/>
          </a:bodyPr>
          <a:lstStyle/>
          <a:p>
            <a:pPr lvl="1"/>
            <a:r>
              <a:rPr lang="en-US" sz="2400" dirty="0"/>
              <a:t>After completing this module, you should be able to:</a:t>
            </a:r>
          </a:p>
        </p:txBody>
      </p:sp>
      <p:sp>
        <p:nvSpPr>
          <p:cNvPr id="7" name="Text Placeholder 2">
            <a:extLst>
              <a:ext uri="{FF2B5EF4-FFF2-40B4-BE49-F238E27FC236}">
                <a16:creationId xmlns:a16="http://schemas.microsoft.com/office/drawing/2014/main" id="{E78DABBA-8119-47EA-AC95-36C4CC3C1B20}"/>
              </a:ext>
            </a:extLst>
          </p:cNvPr>
          <p:cNvSpPr txBox="1">
            <a:spLocks/>
          </p:cNvSpPr>
          <p:nvPr/>
        </p:nvSpPr>
        <p:spPr>
          <a:xfrm>
            <a:off x="432089"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dirty="0"/>
          </a:p>
          <a:p>
            <a:pPr algn="ctr">
              <a:spcBef>
                <a:spcPts val="0"/>
              </a:spcBef>
              <a:spcAft>
                <a:spcPts val="0"/>
              </a:spcAft>
            </a:pPr>
            <a:r>
              <a:rPr lang="en-US" dirty="0"/>
              <a:t>Describe </a:t>
            </a:r>
          </a:p>
          <a:p>
            <a:pPr algn="ctr">
              <a:spcBef>
                <a:spcPts val="0"/>
              </a:spcBef>
              <a:spcAft>
                <a:spcPts val="0"/>
              </a:spcAft>
            </a:pPr>
            <a:r>
              <a:rPr lang="en-US" dirty="0"/>
              <a:t>what Intune is.</a:t>
            </a:r>
            <a:endParaRPr lang="en-US" sz="2200" dirty="0"/>
          </a:p>
        </p:txBody>
      </p:sp>
      <p:sp>
        <p:nvSpPr>
          <p:cNvPr id="5" name="Text Placeholder 2">
            <a:extLst>
              <a:ext uri="{FF2B5EF4-FFF2-40B4-BE49-F238E27FC236}">
                <a16:creationId xmlns:a16="http://schemas.microsoft.com/office/drawing/2014/main" id="{C3F0F8D2-AAFB-4ED2-9804-166FBB1F3222}"/>
              </a:ext>
            </a:extLst>
          </p:cNvPr>
          <p:cNvSpPr txBox="1">
            <a:spLocks/>
          </p:cNvSpPr>
          <p:nvPr/>
        </p:nvSpPr>
        <p:spPr>
          <a:xfrm>
            <a:off x="4369674"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sz="2200" dirty="0"/>
          </a:p>
          <a:p>
            <a:pPr algn="ctr">
              <a:spcBef>
                <a:spcPts val="0"/>
              </a:spcBef>
              <a:spcAft>
                <a:spcPts val="0"/>
              </a:spcAft>
            </a:pPr>
            <a:r>
              <a:rPr lang="en-US" sz="2200" dirty="0"/>
              <a:t>Describe</a:t>
            </a:r>
          </a:p>
          <a:p>
            <a:pPr algn="ctr">
              <a:spcBef>
                <a:spcPts val="0"/>
              </a:spcBef>
              <a:spcAft>
                <a:spcPts val="0"/>
              </a:spcAft>
            </a:pPr>
            <a:r>
              <a:rPr lang="en-US" sz="2200" dirty="0"/>
              <a:t>the tools available with Intune.</a:t>
            </a:r>
          </a:p>
        </p:txBody>
      </p:sp>
      <p:sp>
        <p:nvSpPr>
          <p:cNvPr id="6" name="Text Placeholder 3">
            <a:extLst>
              <a:ext uri="{FF2B5EF4-FFF2-40B4-BE49-F238E27FC236}">
                <a16:creationId xmlns:a16="http://schemas.microsoft.com/office/drawing/2014/main" id="{E5F7E518-2D16-4E67-B59F-A382CEA3F4A2}"/>
              </a:ext>
            </a:extLst>
          </p:cNvPr>
          <p:cNvSpPr txBox="1">
            <a:spLocks/>
          </p:cNvSpPr>
          <p:nvPr/>
        </p:nvSpPr>
        <p:spPr>
          <a:xfrm>
            <a:off x="8320705" y="2332484"/>
            <a:ext cx="3439206" cy="3439206"/>
          </a:xfrm>
          <a:prstGeom prst="ellipse">
            <a:avLst/>
          </a:prstGeom>
          <a:solidFill>
            <a:schemeClr val="bg1">
              <a:lumMod val="95000"/>
            </a:schemeClr>
          </a:solidFill>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endParaRPr lang="en-US" sz="2200" dirty="0"/>
          </a:p>
          <a:p>
            <a:pPr algn="ctr">
              <a:spcBef>
                <a:spcPts val="0"/>
              </a:spcBef>
              <a:spcAft>
                <a:spcPts val="0"/>
              </a:spcAft>
            </a:pPr>
            <a:r>
              <a:rPr lang="en-US" sz="2200" dirty="0"/>
              <a:t>Describe</a:t>
            </a:r>
          </a:p>
          <a:p>
            <a:pPr algn="ctr">
              <a:spcBef>
                <a:spcPts val="0"/>
              </a:spcBef>
              <a:spcAft>
                <a:spcPts val="0"/>
              </a:spcAft>
            </a:pPr>
            <a:r>
              <a:rPr lang="en-US" sz="2200" spc="-150" dirty="0"/>
              <a:t>how to manage devices with Microsoft Endpoint Manager.</a:t>
            </a:r>
          </a:p>
        </p:txBody>
      </p:sp>
      <p:grpSp>
        <p:nvGrpSpPr>
          <p:cNvPr id="22" name="组合 21">
            <a:extLst>
              <a:ext uri="{FF2B5EF4-FFF2-40B4-BE49-F238E27FC236}">
                <a16:creationId xmlns:a16="http://schemas.microsoft.com/office/drawing/2014/main" id="{6FB8247A-7468-4A13-AE17-C4D5742164EF}"/>
              </a:ext>
              <a:ext uri="{C183D7F6-B498-43B3-948B-1728B52AA6E4}">
                <adec:decorative xmlns:adec="http://schemas.microsoft.com/office/drawing/2017/decorative" val="1"/>
              </a:ext>
            </a:extLst>
          </p:cNvPr>
          <p:cNvGrpSpPr/>
          <p:nvPr/>
        </p:nvGrpSpPr>
        <p:grpSpPr>
          <a:xfrm>
            <a:off x="1605716" y="1969689"/>
            <a:ext cx="1085972" cy="1086125"/>
            <a:chOff x="1605716" y="1969689"/>
            <a:chExt cx="1085972" cy="1086125"/>
          </a:xfrm>
        </p:grpSpPr>
        <p:grpSp>
          <p:nvGrpSpPr>
            <p:cNvPr id="23" name="Group 20">
              <a:extLst>
                <a:ext uri="{FF2B5EF4-FFF2-40B4-BE49-F238E27FC236}">
                  <a16:creationId xmlns:a16="http://schemas.microsoft.com/office/drawing/2014/main" id="{F261C68F-05E7-4413-810F-4CF8159C8E81}"/>
                </a:ext>
              </a:extLst>
            </p:cNvPr>
            <p:cNvGrpSpPr/>
            <p:nvPr/>
          </p:nvGrpSpPr>
          <p:grpSpPr>
            <a:xfrm>
              <a:off x="1605716" y="1969689"/>
              <a:ext cx="1085972" cy="1086125"/>
              <a:chOff x="1077158" y="1999707"/>
              <a:chExt cx="821786" cy="821902"/>
            </a:xfrm>
          </p:grpSpPr>
          <p:sp>
            <p:nvSpPr>
              <p:cNvPr id="25" name="Freeform 5">
                <a:extLst>
                  <a:ext uri="{FF2B5EF4-FFF2-40B4-BE49-F238E27FC236}">
                    <a16:creationId xmlns:a16="http://schemas.microsoft.com/office/drawing/2014/main" id="{9801B7CC-01D1-4C7C-83FF-92D7E7AA9BDC}"/>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6" name="Freeform 6">
                <a:extLst>
                  <a:ext uri="{FF2B5EF4-FFF2-40B4-BE49-F238E27FC236}">
                    <a16:creationId xmlns:a16="http://schemas.microsoft.com/office/drawing/2014/main" id="{AD62B774-831C-4730-887B-28DD937A6B2D}"/>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4" name="Shield_EA18" title="Icon of a shield">
              <a:extLst>
                <a:ext uri="{FF2B5EF4-FFF2-40B4-BE49-F238E27FC236}">
                  <a16:creationId xmlns:a16="http://schemas.microsoft.com/office/drawing/2014/main" id="{D47C6D6D-19C1-4F1F-B367-B8D8AE6978B5}"/>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37" name="组合 36">
            <a:extLst>
              <a:ext uri="{FF2B5EF4-FFF2-40B4-BE49-F238E27FC236}">
                <a16:creationId xmlns:a16="http://schemas.microsoft.com/office/drawing/2014/main" id="{A651B781-5E99-44F5-AA82-E1A1B2E75C37}"/>
              </a:ext>
              <a:ext uri="{C183D7F6-B498-43B3-948B-1728B52AA6E4}">
                <adec:decorative xmlns:adec="http://schemas.microsoft.com/office/drawing/2017/decorative" val="1"/>
              </a:ext>
            </a:extLst>
          </p:cNvPr>
          <p:cNvGrpSpPr/>
          <p:nvPr/>
        </p:nvGrpSpPr>
        <p:grpSpPr>
          <a:xfrm>
            <a:off x="5553014" y="1969689"/>
            <a:ext cx="1085972" cy="1086125"/>
            <a:chOff x="1605716" y="1969689"/>
            <a:chExt cx="1085972" cy="1086125"/>
          </a:xfrm>
        </p:grpSpPr>
        <p:grpSp>
          <p:nvGrpSpPr>
            <p:cNvPr id="38" name="Group 20">
              <a:extLst>
                <a:ext uri="{FF2B5EF4-FFF2-40B4-BE49-F238E27FC236}">
                  <a16:creationId xmlns:a16="http://schemas.microsoft.com/office/drawing/2014/main" id="{C316DEB3-D676-4EB9-BB3E-E33ED2FE6D7D}"/>
                </a:ext>
              </a:extLst>
            </p:cNvPr>
            <p:cNvGrpSpPr/>
            <p:nvPr/>
          </p:nvGrpSpPr>
          <p:grpSpPr>
            <a:xfrm>
              <a:off x="1605716" y="1969689"/>
              <a:ext cx="1085972" cy="1086125"/>
              <a:chOff x="1077158" y="1999707"/>
              <a:chExt cx="821786" cy="821902"/>
            </a:xfrm>
          </p:grpSpPr>
          <p:sp>
            <p:nvSpPr>
              <p:cNvPr id="40" name="Freeform 5">
                <a:extLst>
                  <a:ext uri="{FF2B5EF4-FFF2-40B4-BE49-F238E27FC236}">
                    <a16:creationId xmlns:a16="http://schemas.microsoft.com/office/drawing/2014/main" id="{41DD78F2-E1D6-4AB3-9034-CC6E8E1A1C29}"/>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1" name="Freeform 6">
                <a:extLst>
                  <a:ext uri="{FF2B5EF4-FFF2-40B4-BE49-F238E27FC236}">
                    <a16:creationId xmlns:a16="http://schemas.microsoft.com/office/drawing/2014/main" id="{635B6631-9D34-4746-9E6A-D01EA4179549}"/>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9" name="Shield_EA18" title="Icon of a shield">
              <a:extLst>
                <a:ext uri="{FF2B5EF4-FFF2-40B4-BE49-F238E27FC236}">
                  <a16:creationId xmlns:a16="http://schemas.microsoft.com/office/drawing/2014/main" id="{2705AA1A-4D8A-44E8-B1BE-CC671E9DD516}"/>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2" name="组合 41">
            <a:extLst>
              <a:ext uri="{FF2B5EF4-FFF2-40B4-BE49-F238E27FC236}">
                <a16:creationId xmlns:a16="http://schemas.microsoft.com/office/drawing/2014/main" id="{53C21850-00E5-496C-96D7-47226F29CE9C}"/>
              </a:ext>
              <a:ext uri="{C183D7F6-B498-43B3-948B-1728B52AA6E4}">
                <adec:decorative xmlns:adec="http://schemas.microsoft.com/office/drawing/2017/decorative" val="1"/>
              </a:ext>
            </a:extLst>
          </p:cNvPr>
          <p:cNvGrpSpPr/>
          <p:nvPr/>
        </p:nvGrpSpPr>
        <p:grpSpPr>
          <a:xfrm>
            <a:off x="9497322" y="1969689"/>
            <a:ext cx="1085972" cy="1086125"/>
            <a:chOff x="1605716" y="1969689"/>
            <a:chExt cx="1085972" cy="1086125"/>
          </a:xfrm>
        </p:grpSpPr>
        <p:grpSp>
          <p:nvGrpSpPr>
            <p:cNvPr id="43" name="Group 20">
              <a:extLst>
                <a:ext uri="{FF2B5EF4-FFF2-40B4-BE49-F238E27FC236}">
                  <a16:creationId xmlns:a16="http://schemas.microsoft.com/office/drawing/2014/main" id="{766C33BA-F3AF-4F6D-9F96-7ED5F3B6A553}"/>
                </a:ext>
              </a:extLst>
            </p:cNvPr>
            <p:cNvGrpSpPr/>
            <p:nvPr/>
          </p:nvGrpSpPr>
          <p:grpSpPr>
            <a:xfrm>
              <a:off x="1605716" y="1969689"/>
              <a:ext cx="1085972" cy="1086125"/>
              <a:chOff x="1077158" y="1999707"/>
              <a:chExt cx="821786" cy="821902"/>
            </a:xfrm>
          </p:grpSpPr>
          <p:sp>
            <p:nvSpPr>
              <p:cNvPr id="45" name="Freeform 5">
                <a:extLst>
                  <a:ext uri="{FF2B5EF4-FFF2-40B4-BE49-F238E27FC236}">
                    <a16:creationId xmlns:a16="http://schemas.microsoft.com/office/drawing/2014/main" id="{21FC3F81-1F31-44AA-A8FE-5179AB50479A}"/>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6" name="Freeform 6">
                <a:extLst>
                  <a:ext uri="{FF2B5EF4-FFF2-40B4-BE49-F238E27FC236}">
                    <a16:creationId xmlns:a16="http://schemas.microsoft.com/office/drawing/2014/main" id="{CDA6B00D-4C46-4D2C-9533-1043DD668E02}"/>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4" name="Shield_EA18" title="Icon of a shield">
              <a:extLst>
                <a:ext uri="{FF2B5EF4-FFF2-40B4-BE49-F238E27FC236}">
                  <a16:creationId xmlns:a16="http://schemas.microsoft.com/office/drawing/2014/main" id="{5223DA19-DBA4-4110-9BC7-7965B3C78C55}"/>
                </a:ext>
              </a:extLst>
            </p:cNvPr>
            <p:cNvSpPr>
              <a:spLocks noChangeAspect="1"/>
            </p:cNvSpPr>
            <p:nvPr/>
          </p:nvSpPr>
          <p:spPr bwMode="auto">
            <a:xfrm>
              <a:off x="1887487" y="2234644"/>
              <a:ext cx="522430" cy="55621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156479680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Intune</a:t>
            </a:r>
          </a:p>
        </p:txBody>
      </p:sp>
      <p:sp>
        <p:nvSpPr>
          <p:cNvPr id="20" name="Content Placeholder 2">
            <a:extLst>
              <a:ext uri="{FF2B5EF4-FFF2-40B4-BE49-F238E27FC236}">
                <a16:creationId xmlns:a16="http://schemas.microsoft.com/office/drawing/2014/main" id="{87FE0057-9453-48E2-8418-E496A81721EA}"/>
              </a:ext>
            </a:extLst>
          </p:cNvPr>
          <p:cNvSpPr txBox="1">
            <a:spLocks/>
          </p:cNvSpPr>
          <p:nvPr/>
        </p:nvSpPr>
        <p:spPr>
          <a:xfrm>
            <a:off x="419100" y="1066475"/>
            <a:ext cx="11340811" cy="811600"/>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1800" dirty="0"/>
              <a:t>Microsoft Intune is a cloud-based service that focuses on </a:t>
            </a:r>
            <a:r>
              <a:rPr lang="en-US" sz="1800" b="1" dirty="0"/>
              <a:t>mobile device management (MDM) </a:t>
            </a:r>
            <a:r>
              <a:rPr lang="en-US" sz="1800" dirty="0"/>
              <a:t>and </a:t>
            </a:r>
            <a:r>
              <a:rPr lang="en-US" sz="1800" b="1" dirty="0"/>
              <a:t>mobile application management (MAM)</a:t>
            </a:r>
            <a:r>
              <a:rPr lang="en-US" sz="1800" dirty="0"/>
              <a:t>. </a:t>
            </a:r>
          </a:p>
        </p:txBody>
      </p:sp>
      <p:sp>
        <p:nvSpPr>
          <p:cNvPr id="70" name="Content Placeholder 2">
            <a:extLst>
              <a:ext uri="{FF2B5EF4-FFF2-40B4-BE49-F238E27FC236}">
                <a16:creationId xmlns:a16="http://schemas.microsoft.com/office/drawing/2014/main" id="{03CC51CB-607C-4711-8777-4D9C08114E09}"/>
              </a:ext>
            </a:extLst>
          </p:cNvPr>
          <p:cNvSpPr txBox="1">
            <a:spLocks/>
          </p:cNvSpPr>
          <p:nvPr/>
        </p:nvSpPr>
        <p:spPr>
          <a:xfrm>
            <a:off x="418643" y="3159561"/>
            <a:ext cx="5500370" cy="2631964"/>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spcAft>
                <a:spcPts val="600"/>
              </a:spcAft>
              <a:defRPr/>
            </a:pPr>
            <a:r>
              <a:rPr lang="en-US" altLang="zh-CN" sz="1400" dirty="0">
                <a:latin typeface="Segoe UI Semibold"/>
              </a:rPr>
              <a:t>When devices are enrolled and managed in Intune, administrators can:</a:t>
            </a:r>
          </a:p>
          <a:p>
            <a:pPr marL="285750" indent="-285750">
              <a:spcAft>
                <a:spcPts val="600"/>
              </a:spcAft>
              <a:buFont typeface="Arial" panose="020B0604020202020204" pitchFamily="34" charset="0"/>
              <a:buChar char="•"/>
              <a:defRPr/>
            </a:pPr>
            <a:r>
              <a:rPr lang="en-US" altLang="zh-CN" sz="1400" b="0" i="0" dirty="0">
                <a:solidFill>
                  <a:srgbClr val="171717"/>
                </a:solidFill>
                <a:effectLst/>
                <a:latin typeface="+mn-lt"/>
              </a:rPr>
              <a:t>See the devices enrolled and get an inventory of the ones accessing organization resources.</a:t>
            </a:r>
          </a:p>
          <a:p>
            <a:pPr marL="285750" indent="-285750">
              <a:spcAft>
                <a:spcPts val="600"/>
              </a:spcAft>
              <a:buFont typeface="Arial" panose="020B0604020202020204" pitchFamily="34" charset="0"/>
              <a:buChar char="•"/>
              <a:defRPr/>
            </a:pPr>
            <a:r>
              <a:rPr lang="en-US" altLang="zh-CN" sz="1400" b="0" i="0" dirty="0">
                <a:solidFill>
                  <a:srgbClr val="171717"/>
                </a:solidFill>
                <a:effectLst/>
                <a:latin typeface="+mn-lt"/>
              </a:rPr>
              <a:t>Configure devices so they meet your security and health standards.</a:t>
            </a:r>
          </a:p>
          <a:p>
            <a:pPr marL="285750" indent="-285750">
              <a:spcAft>
                <a:spcPts val="600"/>
              </a:spcAft>
              <a:buFont typeface="Arial" panose="020B0604020202020204" pitchFamily="34" charset="0"/>
              <a:buChar char="•"/>
              <a:defRPr/>
            </a:pPr>
            <a:r>
              <a:rPr lang="en-US" altLang="zh-CN" sz="1400" b="0" i="0" dirty="0">
                <a:solidFill>
                  <a:srgbClr val="171717"/>
                </a:solidFill>
                <a:effectLst/>
                <a:latin typeface="+mn-lt"/>
              </a:rPr>
              <a:t>Push certificates to devices so users can easily access your Wi-Fi network, or use a VPN to connect to it.</a:t>
            </a:r>
          </a:p>
          <a:p>
            <a:pPr marL="285750" indent="-285750">
              <a:spcAft>
                <a:spcPts val="600"/>
              </a:spcAft>
              <a:buFont typeface="Arial" panose="020B0604020202020204" pitchFamily="34" charset="0"/>
              <a:buChar char="•"/>
              <a:defRPr/>
            </a:pPr>
            <a:r>
              <a:rPr lang="en-US" altLang="zh-CN" sz="1400" b="0" i="0" dirty="0">
                <a:solidFill>
                  <a:srgbClr val="171717"/>
                </a:solidFill>
                <a:effectLst/>
                <a:latin typeface="+mn-lt"/>
              </a:rPr>
              <a:t>See reports on users and devices to determine if they're compliant.</a:t>
            </a:r>
          </a:p>
          <a:p>
            <a:pPr marL="285750" indent="-285750">
              <a:spcAft>
                <a:spcPts val="600"/>
              </a:spcAft>
              <a:buFont typeface="Arial" panose="020B0604020202020204" pitchFamily="34" charset="0"/>
              <a:buChar char="•"/>
              <a:defRPr/>
            </a:pPr>
            <a:r>
              <a:rPr lang="en-US" altLang="zh-CN" sz="1400" b="0" i="0" dirty="0">
                <a:solidFill>
                  <a:srgbClr val="171717"/>
                </a:solidFill>
                <a:effectLst/>
                <a:latin typeface="+mn-lt"/>
              </a:rPr>
              <a:t>Remove organization data if a device is lost, stolen, or not used anymore.</a:t>
            </a:r>
          </a:p>
        </p:txBody>
      </p:sp>
      <p:sp>
        <p:nvSpPr>
          <p:cNvPr id="27" name="Content Placeholder 2">
            <a:extLst>
              <a:ext uri="{FF2B5EF4-FFF2-40B4-BE49-F238E27FC236}">
                <a16:creationId xmlns:a16="http://schemas.microsoft.com/office/drawing/2014/main" id="{CA452919-B2EA-460F-B305-625084EB4E14}"/>
              </a:ext>
            </a:extLst>
          </p:cNvPr>
          <p:cNvSpPr txBox="1">
            <a:spLocks/>
          </p:cNvSpPr>
          <p:nvPr/>
        </p:nvSpPr>
        <p:spPr>
          <a:xfrm>
            <a:off x="6420464" y="3159561"/>
            <a:ext cx="5352893" cy="2631964"/>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spcAft>
                <a:spcPts val="600"/>
              </a:spcAft>
              <a:defRPr/>
            </a:pPr>
            <a:r>
              <a:rPr lang="en-US" altLang="zh-CN" sz="1400" dirty="0">
                <a:latin typeface="Segoe UI Semibold"/>
              </a:rPr>
              <a:t>When apps are managed in Intune, administrators can:</a:t>
            </a:r>
          </a:p>
          <a:p>
            <a:pPr marL="285750" indent="-285750">
              <a:spcAft>
                <a:spcPts val="600"/>
              </a:spcAft>
              <a:buFont typeface="Arial" panose="020B0604020202020204" pitchFamily="34" charset="0"/>
              <a:buChar char="•"/>
              <a:defRPr/>
            </a:pPr>
            <a:r>
              <a:rPr lang="en-US" altLang="zh-CN" sz="1400" b="0" i="0" dirty="0">
                <a:solidFill>
                  <a:srgbClr val="171717"/>
                </a:solidFill>
                <a:effectLst/>
                <a:latin typeface="+mn-lt"/>
              </a:rPr>
              <a:t>Add and assign mobile apps to user groups and devices.</a:t>
            </a:r>
          </a:p>
          <a:p>
            <a:pPr marL="285750" indent="-285750">
              <a:spcAft>
                <a:spcPts val="600"/>
              </a:spcAft>
              <a:buFont typeface="Arial" panose="020B0604020202020204" pitchFamily="34" charset="0"/>
              <a:buChar char="•"/>
              <a:defRPr/>
            </a:pPr>
            <a:r>
              <a:rPr lang="en-US" altLang="zh-CN" sz="1400" b="0" i="0" dirty="0">
                <a:solidFill>
                  <a:srgbClr val="171717"/>
                </a:solidFill>
                <a:effectLst/>
                <a:latin typeface="+mn-lt"/>
              </a:rPr>
              <a:t>Configure apps to start or run with specific settings enabled and update existing apps already on the device.</a:t>
            </a:r>
          </a:p>
          <a:p>
            <a:pPr marL="285750" indent="-285750">
              <a:spcAft>
                <a:spcPts val="600"/>
              </a:spcAft>
              <a:buFont typeface="Arial" panose="020B0604020202020204" pitchFamily="34" charset="0"/>
              <a:buChar char="•"/>
              <a:defRPr/>
            </a:pPr>
            <a:r>
              <a:rPr lang="en-US" altLang="zh-CN" sz="1400" b="1" i="0" dirty="0">
                <a:effectLst/>
                <a:latin typeface="+mn-lt"/>
                <a:ea typeface="Microsoft Yahei" panose="020B0503020204020204" pitchFamily="34" charset="-122"/>
              </a:rPr>
              <a:t>· </a:t>
            </a:r>
            <a:r>
              <a:rPr lang="en-US" altLang="zh-CN" sz="1400" b="0" i="0" dirty="0">
                <a:solidFill>
                  <a:srgbClr val="171717"/>
                </a:solidFill>
                <a:effectLst/>
                <a:latin typeface="+mn-lt"/>
              </a:rPr>
              <a:t>See reports on which apps are used and track their usage.</a:t>
            </a:r>
          </a:p>
          <a:p>
            <a:pPr marL="285750" indent="-285750">
              <a:spcAft>
                <a:spcPts val="600"/>
              </a:spcAft>
              <a:buFont typeface="Arial" panose="020B0604020202020204" pitchFamily="34" charset="0"/>
              <a:buChar char="•"/>
              <a:defRPr/>
            </a:pPr>
            <a:r>
              <a:rPr lang="en-US" altLang="zh-CN" sz="1400" b="0" i="0" dirty="0">
                <a:solidFill>
                  <a:srgbClr val="171717"/>
                </a:solidFill>
                <a:effectLst/>
                <a:latin typeface="+mn-lt"/>
              </a:rPr>
              <a:t>Do a selective wipe by removing only organization data from apps.</a:t>
            </a:r>
          </a:p>
        </p:txBody>
      </p:sp>
      <p:grpSp>
        <p:nvGrpSpPr>
          <p:cNvPr id="4" name="组合 3">
            <a:extLst>
              <a:ext uri="{FF2B5EF4-FFF2-40B4-BE49-F238E27FC236}">
                <a16:creationId xmlns:a16="http://schemas.microsoft.com/office/drawing/2014/main" id="{F872F0CD-85EA-4A71-AA18-A0E01B3325A1}"/>
              </a:ext>
              <a:ext uri="{C183D7F6-B498-43B3-948B-1728B52AA6E4}">
                <adec:decorative xmlns:adec="http://schemas.microsoft.com/office/drawing/2017/decorative" val="1"/>
              </a:ext>
            </a:extLst>
          </p:cNvPr>
          <p:cNvGrpSpPr/>
          <p:nvPr/>
        </p:nvGrpSpPr>
        <p:grpSpPr>
          <a:xfrm>
            <a:off x="1761066" y="1885709"/>
            <a:ext cx="1490133" cy="1032933"/>
            <a:chOff x="1220298" y="1464139"/>
            <a:chExt cx="1922947" cy="1307637"/>
          </a:xfrm>
        </p:grpSpPr>
        <p:grpSp>
          <p:nvGrpSpPr>
            <p:cNvPr id="23" name="Group 20">
              <a:extLst>
                <a:ext uri="{FF2B5EF4-FFF2-40B4-BE49-F238E27FC236}">
                  <a16:creationId xmlns:a16="http://schemas.microsoft.com/office/drawing/2014/main" id="{AEA94441-D4A6-4CF7-9E83-AF72FC7B0639}"/>
                </a:ext>
              </a:extLst>
            </p:cNvPr>
            <p:cNvGrpSpPr/>
            <p:nvPr/>
          </p:nvGrpSpPr>
          <p:grpSpPr>
            <a:xfrm>
              <a:off x="1528045" y="1464139"/>
              <a:ext cx="1307452" cy="1307637"/>
              <a:chOff x="1077158" y="1999707"/>
              <a:chExt cx="821786" cy="821902"/>
            </a:xfrm>
          </p:grpSpPr>
          <p:sp>
            <p:nvSpPr>
              <p:cNvPr id="25" name="Freeform 5">
                <a:extLst>
                  <a:ext uri="{FF2B5EF4-FFF2-40B4-BE49-F238E27FC236}">
                    <a16:creationId xmlns:a16="http://schemas.microsoft.com/office/drawing/2014/main" id="{6B6FD9DA-1808-4FB6-BB1F-21F0F91B8101}"/>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6">
                <a:extLst>
                  <a:ext uri="{FF2B5EF4-FFF2-40B4-BE49-F238E27FC236}">
                    <a16:creationId xmlns:a16="http://schemas.microsoft.com/office/drawing/2014/main" id="{2AFAAF4D-8FAB-4D41-8EA7-B333374A067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7" name="Content Placeholder 2">
              <a:extLst>
                <a:ext uri="{FF2B5EF4-FFF2-40B4-BE49-F238E27FC236}">
                  <a16:creationId xmlns:a16="http://schemas.microsoft.com/office/drawing/2014/main" id="{E191C07E-785B-475C-BA1F-8E0B58B88967}"/>
                </a:ext>
              </a:extLst>
            </p:cNvPr>
            <p:cNvSpPr txBox="1">
              <a:spLocks/>
            </p:cNvSpPr>
            <p:nvPr/>
          </p:nvSpPr>
          <p:spPr>
            <a:xfrm>
              <a:off x="1220298" y="1833713"/>
              <a:ext cx="1922947" cy="492443"/>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MDM</a:t>
              </a:r>
            </a:p>
          </p:txBody>
        </p:sp>
      </p:grpSp>
      <p:grpSp>
        <p:nvGrpSpPr>
          <p:cNvPr id="5" name="组合 4">
            <a:extLst>
              <a:ext uri="{FF2B5EF4-FFF2-40B4-BE49-F238E27FC236}">
                <a16:creationId xmlns:a16="http://schemas.microsoft.com/office/drawing/2014/main" id="{EF2CBE26-4D1C-44BC-97D7-8282F7E76BC2}"/>
              </a:ext>
              <a:ext uri="{C183D7F6-B498-43B3-948B-1728B52AA6E4}">
                <adec:decorative xmlns:adec="http://schemas.microsoft.com/office/drawing/2017/decorative" val="1"/>
              </a:ext>
            </a:extLst>
          </p:cNvPr>
          <p:cNvGrpSpPr/>
          <p:nvPr/>
        </p:nvGrpSpPr>
        <p:grpSpPr>
          <a:xfrm>
            <a:off x="7687869" y="1996034"/>
            <a:ext cx="1409041" cy="998189"/>
            <a:chOff x="5134527" y="1464139"/>
            <a:chExt cx="1922947" cy="1307637"/>
          </a:xfrm>
        </p:grpSpPr>
        <p:grpSp>
          <p:nvGrpSpPr>
            <p:cNvPr id="35" name="Group 20">
              <a:extLst>
                <a:ext uri="{FF2B5EF4-FFF2-40B4-BE49-F238E27FC236}">
                  <a16:creationId xmlns:a16="http://schemas.microsoft.com/office/drawing/2014/main" id="{B5FDB653-622B-4D5E-9104-E0FD8B568169}"/>
                </a:ext>
              </a:extLst>
            </p:cNvPr>
            <p:cNvGrpSpPr/>
            <p:nvPr/>
          </p:nvGrpSpPr>
          <p:grpSpPr>
            <a:xfrm>
              <a:off x="5442274" y="1464139"/>
              <a:ext cx="1307452" cy="1307637"/>
              <a:chOff x="1077158" y="1999707"/>
              <a:chExt cx="821786" cy="821902"/>
            </a:xfrm>
          </p:grpSpPr>
          <p:sp>
            <p:nvSpPr>
              <p:cNvPr id="36" name="Freeform 5">
                <a:extLst>
                  <a:ext uri="{FF2B5EF4-FFF2-40B4-BE49-F238E27FC236}">
                    <a16:creationId xmlns:a16="http://schemas.microsoft.com/office/drawing/2014/main" id="{B61971D0-5266-46A1-8AB1-655F2A1552E8}"/>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7" name="Freeform 6">
                <a:extLst>
                  <a:ext uri="{FF2B5EF4-FFF2-40B4-BE49-F238E27FC236}">
                    <a16:creationId xmlns:a16="http://schemas.microsoft.com/office/drawing/2014/main" id="{A3C5C00B-1649-488B-BB99-5759732E2BA3}"/>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8" name="Content Placeholder 2">
              <a:extLst>
                <a:ext uri="{FF2B5EF4-FFF2-40B4-BE49-F238E27FC236}">
                  <a16:creationId xmlns:a16="http://schemas.microsoft.com/office/drawing/2014/main" id="{908F1159-E02C-4CD5-AB1B-261DDDF64935}"/>
                </a:ext>
              </a:extLst>
            </p:cNvPr>
            <p:cNvSpPr txBox="1">
              <a:spLocks/>
            </p:cNvSpPr>
            <p:nvPr/>
          </p:nvSpPr>
          <p:spPr>
            <a:xfrm>
              <a:off x="5134527" y="1833713"/>
              <a:ext cx="1922947" cy="492443"/>
            </a:xfrm>
            <a:prstGeom prst="rect">
              <a:avLst/>
            </a:prstGeom>
            <a:noFill/>
          </p:spPr>
          <p:style>
            <a:lnRef idx="0">
              <a:scrgbClr r="0" g="0" b="0"/>
            </a:lnRef>
            <a:fillRef idx="0">
              <a:scrgbClr r="0" g="0" b="0"/>
            </a:fillRef>
            <a:effectRef idx="0">
              <a:scrgbClr r="0" g="0" b="0"/>
            </a:effectRef>
            <a:fontRef idx="major"/>
          </p:style>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altLang="zh-CN" b="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MAM</a:t>
              </a:r>
            </a:p>
          </p:txBody>
        </p:sp>
      </p:grpSp>
      <p:cxnSp>
        <p:nvCxnSpPr>
          <p:cNvPr id="2" name="Straight Connector 16">
            <a:extLst>
              <a:ext uri="{FF2B5EF4-FFF2-40B4-BE49-F238E27FC236}">
                <a16:creationId xmlns:a16="http://schemas.microsoft.com/office/drawing/2014/main" id="{B3EEE701-58BC-4C79-9654-3E5D24369FE6}"/>
              </a:ext>
              <a:ext uri="{C183D7F6-B498-43B3-948B-1728B52AA6E4}">
                <adec:decorative xmlns:adec="http://schemas.microsoft.com/office/drawing/2017/decorative" val="1"/>
              </a:ext>
            </a:extLst>
          </p:cNvPr>
          <p:cNvCxnSpPr>
            <a:cxnSpLocks/>
          </p:cNvCxnSpPr>
          <p:nvPr/>
        </p:nvCxnSpPr>
        <p:spPr>
          <a:xfrm>
            <a:off x="6096000" y="3256960"/>
            <a:ext cx="0" cy="229733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4539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2EE09D1-AD5E-4FDD-908E-8CD243F08B5F}"/>
              </a:ext>
              <a:ext uri="{C183D7F6-B498-43B3-948B-1728B52AA6E4}">
                <adec:decorative xmlns:adec="http://schemas.microsoft.com/office/drawing/2017/decorative" val="1"/>
              </a:ext>
            </a:extLst>
          </p:cNvPr>
          <p:cNvSpPr/>
          <p:nvPr/>
        </p:nvSpPr>
        <p:spPr bwMode="auto">
          <a:xfrm>
            <a:off x="418644" y="1323094"/>
            <a:ext cx="2373717" cy="134202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Endpoint security with Intune</a:t>
            </a:r>
          </a:p>
        </p:txBody>
      </p:sp>
      <p:sp>
        <p:nvSpPr>
          <p:cNvPr id="6" name="Text Placeholder 5">
            <a:extLst>
              <a:ext uri="{FF2B5EF4-FFF2-40B4-BE49-F238E27FC236}">
                <a16:creationId xmlns:a16="http://schemas.microsoft.com/office/drawing/2014/main" id="{ADF01EA9-96A9-45E7-9D14-F340A798377E}"/>
              </a:ext>
            </a:extLst>
          </p:cNvPr>
          <p:cNvSpPr txBox="1">
            <a:spLocks/>
          </p:cNvSpPr>
          <p:nvPr/>
        </p:nvSpPr>
        <p:spPr>
          <a:xfrm>
            <a:off x="544741" y="1644230"/>
            <a:ext cx="2121521" cy="755419"/>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r>
              <a:rPr lang="en-US" sz="1800" dirty="0"/>
              <a:t>Manage</a:t>
            </a:r>
          </a:p>
          <a:p>
            <a:pPr algn="ctr">
              <a:spcBef>
                <a:spcPts val="0"/>
              </a:spcBef>
              <a:spcAft>
                <a:spcPts val="0"/>
              </a:spcAft>
            </a:pPr>
            <a:r>
              <a:rPr lang="en-US" sz="1800" dirty="0"/>
              <a:t>devices</a:t>
            </a:r>
          </a:p>
        </p:txBody>
      </p:sp>
      <p:sp>
        <p:nvSpPr>
          <p:cNvPr id="18" name="矩形 17">
            <a:extLst>
              <a:ext uri="{FF2B5EF4-FFF2-40B4-BE49-F238E27FC236}">
                <a16:creationId xmlns:a16="http://schemas.microsoft.com/office/drawing/2014/main" id="{BFBF1B1A-78E7-4B76-8A84-3D519C87E348}"/>
              </a:ext>
              <a:ext uri="{C183D7F6-B498-43B3-948B-1728B52AA6E4}">
                <adec:decorative xmlns:adec="http://schemas.microsoft.com/office/drawing/2017/decorative" val="1"/>
              </a:ext>
            </a:extLst>
          </p:cNvPr>
          <p:cNvSpPr/>
          <p:nvPr/>
        </p:nvSpPr>
        <p:spPr bwMode="auto">
          <a:xfrm>
            <a:off x="2918458" y="1310395"/>
            <a:ext cx="2373717" cy="134202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5">
            <a:extLst>
              <a:ext uri="{FF2B5EF4-FFF2-40B4-BE49-F238E27FC236}">
                <a16:creationId xmlns:a16="http://schemas.microsoft.com/office/drawing/2014/main" id="{37BCAFA8-42A5-497C-82BF-005AF411C6CB}"/>
              </a:ext>
            </a:extLst>
          </p:cNvPr>
          <p:cNvSpPr txBox="1">
            <a:spLocks/>
          </p:cNvSpPr>
          <p:nvPr/>
        </p:nvSpPr>
        <p:spPr>
          <a:xfrm>
            <a:off x="2918457" y="1644230"/>
            <a:ext cx="2373717" cy="680196"/>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r>
              <a:rPr lang="en-US" sz="1800" dirty="0"/>
              <a:t>Manage</a:t>
            </a:r>
          </a:p>
          <a:p>
            <a:pPr algn="ctr">
              <a:spcBef>
                <a:spcPts val="0"/>
              </a:spcBef>
              <a:spcAft>
                <a:spcPts val="0"/>
              </a:spcAft>
            </a:pPr>
            <a:r>
              <a:rPr lang="en-US" sz="1800" dirty="0"/>
              <a:t>security baselines</a:t>
            </a:r>
          </a:p>
        </p:txBody>
      </p:sp>
      <p:sp>
        <p:nvSpPr>
          <p:cNvPr id="20" name="矩形 19">
            <a:extLst>
              <a:ext uri="{FF2B5EF4-FFF2-40B4-BE49-F238E27FC236}">
                <a16:creationId xmlns:a16="http://schemas.microsoft.com/office/drawing/2014/main" id="{CB3459A9-6C38-4576-AE30-D6008540B694}"/>
              </a:ext>
              <a:ext uri="{C183D7F6-B498-43B3-948B-1728B52AA6E4}">
                <adec:decorative xmlns:adec="http://schemas.microsoft.com/office/drawing/2017/decorative" val="1"/>
              </a:ext>
            </a:extLst>
          </p:cNvPr>
          <p:cNvSpPr/>
          <p:nvPr/>
        </p:nvSpPr>
        <p:spPr bwMode="auto">
          <a:xfrm>
            <a:off x="418644" y="2778844"/>
            <a:ext cx="2373717" cy="134202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33D08E9B-5831-43BD-9F59-71A2A0552898}"/>
              </a:ext>
            </a:extLst>
          </p:cNvPr>
          <p:cNvSpPr txBox="1">
            <a:spLocks/>
          </p:cNvSpPr>
          <p:nvPr/>
        </p:nvSpPr>
        <p:spPr>
          <a:xfrm>
            <a:off x="552853" y="2956906"/>
            <a:ext cx="2113409" cy="1033599"/>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800" dirty="0"/>
              <a:t>Use policies to manage device security</a:t>
            </a:r>
          </a:p>
        </p:txBody>
      </p:sp>
      <p:sp>
        <p:nvSpPr>
          <p:cNvPr id="22" name="矩形 21">
            <a:extLst>
              <a:ext uri="{FF2B5EF4-FFF2-40B4-BE49-F238E27FC236}">
                <a16:creationId xmlns:a16="http://schemas.microsoft.com/office/drawing/2014/main" id="{F8E42DF6-3345-47DA-8A30-51B9C1C69511}"/>
              </a:ext>
              <a:ext uri="{C183D7F6-B498-43B3-948B-1728B52AA6E4}">
                <adec:decorative xmlns:adec="http://schemas.microsoft.com/office/drawing/2017/decorative" val="1"/>
              </a:ext>
            </a:extLst>
          </p:cNvPr>
          <p:cNvSpPr/>
          <p:nvPr/>
        </p:nvSpPr>
        <p:spPr bwMode="auto">
          <a:xfrm>
            <a:off x="2918457" y="2777505"/>
            <a:ext cx="2373717" cy="1342025"/>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2E6EAF8C-356D-46BE-BE03-0F52BA885803}"/>
              </a:ext>
            </a:extLst>
          </p:cNvPr>
          <p:cNvSpPr txBox="1">
            <a:spLocks/>
          </p:cNvSpPr>
          <p:nvPr/>
        </p:nvSpPr>
        <p:spPr>
          <a:xfrm>
            <a:off x="2838077" y="3059035"/>
            <a:ext cx="2534476" cy="790764"/>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800" dirty="0"/>
              <a:t>Use device compliance policy</a:t>
            </a:r>
          </a:p>
        </p:txBody>
      </p:sp>
      <p:sp>
        <p:nvSpPr>
          <p:cNvPr id="24" name="矩形 23">
            <a:extLst>
              <a:ext uri="{FF2B5EF4-FFF2-40B4-BE49-F238E27FC236}">
                <a16:creationId xmlns:a16="http://schemas.microsoft.com/office/drawing/2014/main" id="{B617AC5E-0006-495E-BEC1-7F3087CC8A95}"/>
              </a:ext>
              <a:ext uri="{C183D7F6-B498-43B3-948B-1728B52AA6E4}">
                <adec:decorative xmlns:adec="http://schemas.microsoft.com/office/drawing/2017/decorative" val="1"/>
              </a:ext>
            </a:extLst>
          </p:cNvPr>
          <p:cNvSpPr/>
          <p:nvPr/>
        </p:nvSpPr>
        <p:spPr bwMode="auto">
          <a:xfrm>
            <a:off x="418643" y="4237811"/>
            <a:ext cx="4873531" cy="134202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 Placeholder 5">
            <a:extLst>
              <a:ext uri="{FF2B5EF4-FFF2-40B4-BE49-F238E27FC236}">
                <a16:creationId xmlns:a16="http://schemas.microsoft.com/office/drawing/2014/main" id="{BFA8B28B-B222-480C-B01D-7A79F548E452}"/>
              </a:ext>
            </a:extLst>
          </p:cNvPr>
          <p:cNvSpPr txBox="1">
            <a:spLocks/>
          </p:cNvSpPr>
          <p:nvPr/>
        </p:nvSpPr>
        <p:spPr>
          <a:xfrm>
            <a:off x="1256505" y="4542629"/>
            <a:ext cx="3197806" cy="790764"/>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800" dirty="0"/>
              <a:t>Role-based access control with Microsoft Intune</a:t>
            </a:r>
          </a:p>
        </p:txBody>
      </p:sp>
      <p:sp>
        <p:nvSpPr>
          <p:cNvPr id="26" name="矩形 25">
            <a:extLst>
              <a:ext uri="{FF2B5EF4-FFF2-40B4-BE49-F238E27FC236}">
                <a16:creationId xmlns:a16="http://schemas.microsoft.com/office/drawing/2014/main" id="{AF356A72-9506-450A-92A7-AEC2C4BEF9F3}"/>
              </a:ext>
              <a:ext uri="{C183D7F6-B498-43B3-948B-1728B52AA6E4}">
                <adec:decorative xmlns:adec="http://schemas.microsoft.com/office/drawing/2017/decorative" val="1"/>
              </a:ext>
            </a:extLst>
          </p:cNvPr>
          <p:cNvSpPr/>
          <p:nvPr/>
        </p:nvSpPr>
        <p:spPr bwMode="auto">
          <a:xfrm>
            <a:off x="5387643" y="1310395"/>
            <a:ext cx="3235247" cy="4269442"/>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矩形 28">
            <a:extLst>
              <a:ext uri="{FF2B5EF4-FFF2-40B4-BE49-F238E27FC236}">
                <a16:creationId xmlns:a16="http://schemas.microsoft.com/office/drawing/2014/main" id="{3D48DB2B-773B-4501-BBCE-6AFB4C3861D2}"/>
              </a:ext>
              <a:ext uri="{C183D7F6-B498-43B3-948B-1728B52AA6E4}">
                <adec:decorative xmlns:adec="http://schemas.microsoft.com/office/drawing/2017/decorative" val="1"/>
              </a:ext>
            </a:extLst>
          </p:cNvPr>
          <p:cNvSpPr/>
          <p:nvPr/>
        </p:nvSpPr>
        <p:spPr bwMode="auto">
          <a:xfrm>
            <a:off x="8748990" y="1310395"/>
            <a:ext cx="3024366" cy="4269442"/>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5">
            <a:extLst>
              <a:ext uri="{FF2B5EF4-FFF2-40B4-BE49-F238E27FC236}">
                <a16:creationId xmlns:a16="http://schemas.microsoft.com/office/drawing/2014/main" id="{B0EBC241-9F61-4BEA-8A41-80F4AD0D857F}"/>
              </a:ext>
            </a:extLst>
          </p:cNvPr>
          <p:cNvSpPr txBox="1">
            <a:spLocks/>
          </p:cNvSpPr>
          <p:nvPr/>
        </p:nvSpPr>
        <p:spPr>
          <a:xfrm>
            <a:off x="5818407" y="1644230"/>
            <a:ext cx="2373717" cy="680196"/>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r>
              <a:rPr lang="en-US" sz="1800" dirty="0"/>
              <a:t>Configure conditional access</a:t>
            </a:r>
          </a:p>
        </p:txBody>
      </p:sp>
      <p:sp>
        <p:nvSpPr>
          <p:cNvPr id="3" name="Content Placeholder 2">
            <a:extLst>
              <a:ext uri="{FF2B5EF4-FFF2-40B4-BE49-F238E27FC236}">
                <a16:creationId xmlns:a16="http://schemas.microsoft.com/office/drawing/2014/main" id="{EE4F250F-65C0-4ED7-9BFF-F47763F5B404}"/>
              </a:ext>
            </a:extLst>
          </p:cNvPr>
          <p:cNvSpPr txBox="1">
            <a:spLocks/>
          </p:cNvSpPr>
          <p:nvPr/>
        </p:nvSpPr>
        <p:spPr>
          <a:xfrm>
            <a:off x="5712417" y="2442299"/>
            <a:ext cx="2586009" cy="3033474"/>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defRPr/>
            </a:pPr>
            <a:r>
              <a:rPr lang="en-US" altLang="zh-CN" sz="1400" spc="0" dirty="0">
                <a:solidFill>
                  <a:srgbClr val="333333"/>
                </a:solidFill>
                <a:effectLst/>
                <a:latin typeface="+mn-lt"/>
              </a:rPr>
              <a:t>Device-based conditional access, to ensure only managed and compliant devices can access network resources.</a:t>
            </a:r>
          </a:p>
          <a:p>
            <a:pPr marL="285750" indent="-285750">
              <a:buFont typeface="Arial" panose="020B0604020202020204" pitchFamily="34" charset="0"/>
              <a:buChar char="•"/>
              <a:defRPr/>
            </a:pPr>
            <a:r>
              <a:rPr lang="en-US" altLang="zh-CN" sz="1400" spc="0" dirty="0">
                <a:solidFill>
                  <a:srgbClr val="333333"/>
                </a:solidFill>
                <a:effectLst/>
                <a:latin typeface="+mn-lt"/>
              </a:rPr>
              <a:t>App-based conditional access</a:t>
            </a:r>
            <a:r>
              <a:rPr lang="en-US" altLang="zh-CN" sz="1400" spc="0" dirty="0">
                <a:solidFill>
                  <a:srgbClr val="333333"/>
                </a:solidFill>
                <a:latin typeface="+mn-lt"/>
              </a:rPr>
              <a:t> </a:t>
            </a:r>
            <a:r>
              <a:rPr lang="en-US" altLang="zh-CN" sz="1400" spc="0" dirty="0">
                <a:solidFill>
                  <a:srgbClr val="333333"/>
                </a:solidFill>
                <a:effectLst/>
                <a:latin typeface="+mn-lt"/>
              </a:rPr>
              <a:t>to manage access to network resources by users on devices that aren't managed with Intune.</a:t>
            </a:r>
            <a:endParaRPr lang="en-US" altLang="zh-CN" sz="1400" spc="0" dirty="0">
              <a:solidFill>
                <a:srgbClr val="333333"/>
              </a:solidFill>
              <a:latin typeface="+mn-lt"/>
            </a:endParaRPr>
          </a:p>
        </p:txBody>
      </p:sp>
      <p:sp>
        <p:nvSpPr>
          <p:cNvPr id="37" name="Text Placeholder 5">
            <a:extLst>
              <a:ext uri="{FF2B5EF4-FFF2-40B4-BE49-F238E27FC236}">
                <a16:creationId xmlns:a16="http://schemas.microsoft.com/office/drawing/2014/main" id="{1A636B66-6C3B-400D-95B6-958A7A018FA0}"/>
              </a:ext>
            </a:extLst>
          </p:cNvPr>
          <p:cNvSpPr txBox="1">
            <a:spLocks/>
          </p:cNvSpPr>
          <p:nvPr/>
        </p:nvSpPr>
        <p:spPr>
          <a:xfrm>
            <a:off x="9074314" y="1644230"/>
            <a:ext cx="2373717" cy="1020890"/>
          </a:xfrm>
          <a:prstGeom prst="rect">
            <a:avLst/>
          </a:prstGeom>
          <a:noFill/>
        </p:spPr>
        <p:txBody>
          <a:bodyPr vert="horz" wrap="square" lIns="91440" tIns="91440" rIns="91440" bIns="91440" rtlCol="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spcBef>
                <a:spcPts val="0"/>
              </a:spcBef>
              <a:spcAft>
                <a:spcPts val="0"/>
              </a:spcAft>
            </a:pPr>
            <a:r>
              <a:rPr lang="en-US" sz="1800" dirty="0"/>
              <a:t>Integration with Microsoft Defender for Endpoint</a:t>
            </a:r>
          </a:p>
        </p:txBody>
      </p:sp>
      <p:sp>
        <p:nvSpPr>
          <p:cNvPr id="38" name="Content Placeholder 2">
            <a:extLst>
              <a:ext uri="{FF2B5EF4-FFF2-40B4-BE49-F238E27FC236}">
                <a16:creationId xmlns:a16="http://schemas.microsoft.com/office/drawing/2014/main" id="{406A033B-7864-4B25-B20A-A91922E58717}"/>
              </a:ext>
            </a:extLst>
          </p:cNvPr>
          <p:cNvSpPr txBox="1">
            <a:spLocks/>
          </p:cNvSpPr>
          <p:nvPr/>
        </p:nvSpPr>
        <p:spPr>
          <a:xfrm>
            <a:off x="9204778" y="2777505"/>
            <a:ext cx="2112788" cy="1020891"/>
          </a:xfrm>
          <a:prstGeom prst="rect">
            <a:avLst/>
          </a:prstGeom>
        </p:spPr>
        <p:txBody>
          <a:bodyPr vert="horz" wrap="square" lIns="0" tIns="91440" rIns="0" bIns="9144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defRPr/>
            </a:pPr>
            <a:r>
              <a:rPr lang="en-US" altLang="zh-CN" sz="1400" spc="0" dirty="0">
                <a:solidFill>
                  <a:srgbClr val="333333"/>
                </a:solidFill>
                <a:effectLst/>
                <a:latin typeface="+mn-lt"/>
              </a:rPr>
              <a:t>Android</a:t>
            </a:r>
          </a:p>
          <a:p>
            <a:pPr marL="285750" indent="-285750">
              <a:buFont typeface="Arial" panose="020B0604020202020204" pitchFamily="34" charset="0"/>
              <a:buChar char="•"/>
              <a:defRPr/>
            </a:pPr>
            <a:r>
              <a:rPr lang="en-US" altLang="zh-CN" sz="1400" spc="0" dirty="0">
                <a:solidFill>
                  <a:srgbClr val="333333"/>
                </a:solidFill>
                <a:effectLst/>
                <a:latin typeface="+mn-lt"/>
              </a:rPr>
              <a:t>iOS/iPadOS</a:t>
            </a:r>
          </a:p>
          <a:p>
            <a:pPr marL="285750" indent="-285750">
              <a:buFont typeface="Arial" panose="020B0604020202020204" pitchFamily="34" charset="0"/>
              <a:buChar char="•"/>
              <a:defRPr/>
            </a:pPr>
            <a:r>
              <a:rPr lang="en-US" altLang="zh-CN" sz="1400" spc="0" dirty="0">
                <a:solidFill>
                  <a:srgbClr val="333333"/>
                </a:solidFill>
                <a:effectLst/>
                <a:latin typeface="+mn-lt"/>
              </a:rPr>
              <a:t>Windows 10 or later</a:t>
            </a:r>
            <a:endParaRPr lang="en-US" altLang="zh-CN" sz="1400" spc="0" dirty="0">
              <a:solidFill>
                <a:srgbClr val="333333"/>
              </a:solidFill>
              <a:latin typeface="+mn-lt"/>
            </a:endParaRPr>
          </a:p>
        </p:txBody>
      </p:sp>
    </p:spTree>
    <p:custDataLst>
      <p:tags r:id="rId1"/>
    </p:custDataLst>
    <p:extLst>
      <p:ext uri="{BB962C8B-B14F-4D97-AF65-F5344CB8AC3E}">
        <p14:creationId xmlns:p14="http://schemas.microsoft.com/office/powerpoint/2010/main" val="286625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a:t>Demo             </a:t>
            </a:r>
            <a:endParaRPr lang="en-US" dirty="0"/>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0" y="3644537"/>
            <a:ext cx="5553019" cy="615553"/>
          </a:xfrm>
        </p:spPr>
        <p:txBody>
          <a:bodyPr/>
          <a:lstStyle/>
          <a:p>
            <a:r>
              <a:rPr lang="en-US" sz="2800" dirty="0"/>
              <a:t>Microsoft Intune</a:t>
            </a:r>
          </a:p>
        </p:txBody>
      </p:sp>
    </p:spTree>
    <p:extLst>
      <p:ext uri="{BB962C8B-B14F-4D97-AF65-F5344CB8AC3E}">
        <p14:creationId xmlns:p14="http://schemas.microsoft.com/office/powerpoint/2010/main" val="94434070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6F42E-9AAA-4027-8E61-B82302694A31}"/>
              </a:ext>
            </a:extLst>
          </p:cNvPr>
          <p:cNvSpPr>
            <a:spLocks noGrp="1"/>
          </p:cNvSpPr>
          <p:nvPr>
            <p:ph type="title"/>
          </p:nvPr>
        </p:nvSpPr>
        <p:spPr/>
        <p:txBody>
          <a:bodyPr/>
          <a:lstStyle/>
          <a:p>
            <a:r>
              <a:rPr lang="en-US" dirty="0"/>
              <a:t>Module Summary</a:t>
            </a:r>
          </a:p>
        </p:txBody>
      </p:sp>
      <p:sp>
        <p:nvSpPr>
          <p:cNvPr id="3" name="Content Placeholder 2">
            <a:extLst>
              <a:ext uri="{FF2B5EF4-FFF2-40B4-BE49-F238E27FC236}">
                <a16:creationId xmlns:a16="http://schemas.microsoft.com/office/drawing/2014/main" id="{752F695D-769F-42EE-80D2-5289814E5301}"/>
              </a:ext>
            </a:extLst>
          </p:cNvPr>
          <p:cNvSpPr txBox="1">
            <a:spLocks/>
          </p:cNvSpPr>
          <p:nvPr/>
        </p:nvSpPr>
        <p:spPr>
          <a:xfrm>
            <a:off x="418643" y="1457325"/>
            <a:ext cx="11354257" cy="231646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In this module, you </a:t>
            </a:r>
            <a:r>
              <a:rPr lang="en-US" altLang="zh-CN" dirty="0"/>
              <a:t>have</a:t>
            </a:r>
            <a:r>
              <a:rPr lang="en-US" dirty="0"/>
              <a:t>:</a:t>
            </a:r>
          </a:p>
          <a:p>
            <a:pPr marL="342900" indent="-342900">
              <a:buFont typeface="Arial" panose="020B0604020202020204" pitchFamily="34" charset="0"/>
              <a:buChar char="•"/>
            </a:pPr>
            <a:r>
              <a:rPr lang="en-US" sz="2000" dirty="0">
                <a:latin typeface="+mn-lt"/>
              </a:rPr>
              <a:t>Learned about threat protection with Microsoft 365 Defender and its component solutions: Microsoft Defender for Identity, Microsoft Defender for Endpoints, MCAS, and Microsoft Defender for Office 365.</a:t>
            </a:r>
          </a:p>
          <a:p>
            <a:pPr marL="342900" indent="-342900">
              <a:buFont typeface="Arial" panose="020B0604020202020204" pitchFamily="34" charset="0"/>
              <a:buChar char="•"/>
            </a:pPr>
            <a:r>
              <a:rPr lang="en-US" sz="2000" dirty="0">
                <a:latin typeface="+mn-lt"/>
              </a:rPr>
              <a:t>Learned about the security management capabilities of Microsoft 365 with the Microsoft 365 Defender portal and Secure Score.</a:t>
            </a:r>
          </a:p>
          <a:p>
            <a:pPr marL="342900" indent="-342900">
              <a:buFont typeface="Arial" panose="020B0604020202020204" pitchFamily="34" charset="0"/>
              <a:buChar char="•"/>
            </a:pPr>
            <a:r>
              <a:rPr lang="en-US" sz="2000" dirty="0">
                <a:latin typeface="+mn-lt"/>
              </a:rPr>
              <a:t>Learned about Microsoft Intune.</a:t>
            </a:r>
          </a:p>
        </p:txBody>
      </p:sp>
    </p:spTree>
    <p:extLst>
      <p:ext uri="{BB962C8B-B14F-4D97-AF65-F5344CB8AC3E}">
        <p14:creationId xmlns:p14="http://schemas.microsoft.com/office/powerpoint/2010/main" val="13029558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14011518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Network Security groups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4" y="1334975"/>
            <a:ext cx="6982776" cy="4249008"/>
          </a:xfrm>
        </p:spPr>
        <p:txBody>
          <a:bodyPr/>
          <a:lstStyle/>
          <a:p>
            <a:pPr lvl="1">
              <a:spcBef>
                <a:spcPts val="0"/>
              </a:spcBef>
              <a:spcAft>
                <a:spcPts val="1200"/>
              </a:spcAft>
            </a:pPr>
            <a:r>
              <a:rPr lang="en-US" dirty="0">
                <a:latin typeface="+mj-lt"/>
              </a:rPr>
              <a:t>Network security groups (NSG) let you allow or deny network traffic to and from Azure resources that exist in your Azure Virtual Network.</a:t>
            </a:r>
            <a:r>
              <a:rPr lang="en-US" dirty="0"/>
              <a:t> </a:t>
            </a:r>
          </a:p>
          <a:p>
            <a:pPr marL="285750" lvl="1" indent="-285750">
              <a:spcBef>
                <a:spcPts val="0"/>
              </a:spcBef>
              <a:spcAft>
                <a:spcPts val="600"/>
              </a:spcAft>
              <a:buFont typeface="Arial" panose="020B0604020202020204" pitchFamily="34" charset="0"/>
              <a:buChar char="•"/>
            </a:pPr>
            <a:r>
              <a:rPr lang="en-US" sz="1600" dirty="0"/>
              <a:t>An NSG can be associated with multiple subnets or network interfaces in a VNet. </a:t>
            </a:r>
          </a:p>
          <a:p>
            <a:pPr marL="285750" lvl="1" indent="-285750">
              <a:spcBef>
                <a:spcPts val="0"/>
              </a:spcBef>
              <a:spcAft>
                <a:spcPts val="600"/>
              </a:spcAft>
              <a:buFont typeface="Arial" panose="020B0604020202020204" pitchFamily="34" charset="0"/>
              <a:buChar char="•"/>
            </a:pPr>
            <a:r>
              <a:rPr lang="en-US" altLang="zh-CN" sz="1600" dirty="0">
                <a:solidFill>
                  <a:srgbClr val="171717"/>
                </a:solidFill>
              </a:rPr>
              <a:t>An NSG is m</a:t>
            </a:r>
            <a:r>
              <a:rPr lang="en-US" altLang="zh-CN" sz="1600" b="0" i="0" dirty="0">
                <a:solidFill>
                  <a:srgbClr val="171717"/>
                </a:solidFill>
                <a:effectLst/>
              </a:rPr>
              <a:t>ade up of inbound and outbound security rules.</a:t>
            </a:r>
          </a:p>
          <a:p>
            <a:pPr marL="285750" lvl="1" indent="-285750">
              <a:spcBef>
                <a:spcPts val="0"/>
              </a:spcBef>
              <a:spcAft>
                <a:spcPts val="600"/>
              </a:spcAft>
              <a:buFont typeface="Arial" panose="020B0604020202020204" pitchFamily="34" charset="0"/>
              <a:buChar char="•"/>
            </a:pPr>
            <a:r>
              <a:rPr lang="en-US" altLang="zh-CN" sz="1600" i="0" dirty="0">
                <a:solidFill>
                  <a:srgbClr val="171717"/>
                </a:solidFill>
                <a:effectLst/>
                <a:cs typeface="Segoe UI Semibold" panose="020B0702040204020203" pitchFamily="34" charset="0"/>
              </a:rPr>
              <a:t>Each rule specifies one or more of the following properties:</a:t>
            </a:r>
          </a:p>
          <a:p>
            <a:pPr marL="457200" lvl="3" indent="0">
              <a:spcBef>
                <a:spcPts val="0"/>
              </a:spcBef>
              <a:spcAft>
                <a:spcPts val="600"/>
              </a:spcAft>
              <a:buNone/>
            </a:pPr>
            <a:r>
              <a:rPr lang="en-US" altLang="zh-CN" sz="1600" b="1" i="0" dirty="0">
                <a:solidFill>
                  <a:srgbClr val="333333"/>
                </a:solidFill>
                <a:effectLst/>
                <a:latin typeface="Microsoft Yahei" panose="020B0503020204020204" pitchFamily="34" charset="-122"/>
                <a:ea typeface="Microsoft Yahei" panose="020B0503020204020204" pitchFamily="34" charset="-122"/>
              </a:rPr>
              <a:t>- </a:t>
            </a:r>
            <a:r>
              <a:rPr lang="en-US" sz="1600" dirty="0"/>
              <a:t>Name        		</a:t>
            </a:r>
            <a:r>
              <a:rPr lang="en-US" altLang="zh-CN" sz="1600" b="1" dirty="0">
                <a:solidFill>
                  <a:srgbClr val="333333"/>
                </a:solidFill>
                <a:latin typeface="Microsoft Yahei" panose="020B0503020204020204" pitchFamily="34" charset="-122"/>
                <a:ea typeface="Microsoft Yahei" panose="020B0503020204020204" pitchFamily="34" charset="-122"/>
              </a:rPr>
              <a:t>-</a:t>
            </a:r>
            <a:r>
              <a:rPr lang="en-US" altLang="zh-CN" sz="1600" b="0" i="0" dirty="0">
                <a:solidFill>
                  <a:srgbClr val="333333"/>
                </a:solidFill>
                <a:effectLst/>
                <a:latin typeface="Microsoft Yahei" panose="020B0503020204020204" pitchFamily="34" charset="-122"/>
                <a:ea typeface="Microsoft Yahei" panose="020B0503020204020204" pitchFamily="34" charset="-122"/>
              </a:rPr>
              <a:t> </a:t>
            </a:r>
            <a:r>
              <a:rPr lang="en-US" altLang="zh-CN" sz="1600" dirty="0"/>
              <a:t>Priority         </a:t>
            </a:r>
          </a:p>
          <a:p>
            <a:pPr marL="457200" lvl="3" indent="0">
              <a:spcBef>
                <a:spcPts val="0"/>
              </a:spcBef>
              <a:spcAft>
                <a:spcPts val="600"/>
              </a:spcAft>
              <a:buNone/>
            </a:pPr>
            <a:r>
              <a:rPr lang="en-US" altLang="zh-CN" sz="1600" b="1" dirty="0">
                <a:solidFill>
                  <a:srgbClr val="333333"/>
                </a:solidFill>
                <a:latin typeface="Microsoft Yahei" panose="020B0503020204020204" pitchFamily="34" charset="-122"/>
                <a:ea typeface="Microsoft Yahei" panose="020B0503020204020204" pitchFamily="34" charset="-122"/>
              </a:rPr>
              <a:t>-</a:t>
            </a:r>
            <a:r>
              <a:rPr lang="en-US" altLang="zh-CN" sz="1600" b="0" i="0" dirty="0">
                <a:solidFill>
                  <a:srgbClr val="333333"/>
                </a:solidFill>
                <a:effectLst/>
                <a:latin typeface="Microsoft Yahei" panose="020B0503020204020204" pitchFamily="34" charset="-122"/>
                <a:ea typeface="Microsoft Yahei" panose="020B0503020204020204" pitchFamily="34" charset="-122"/>
              </a:rPr>
              <a:t> </a:t>
            </a:r>
            <a:r>
              <a:rPr lang="en-US" altLang="zh-CN" sz="1600" dirty="0"/>
              <a:t>Source or destination    </a:t>
            </a:r>
            <a:r>
              <a:rPr lang="en-US" altLang="zh-CN" sz="1600" b="1" dirty="0">
                <a:solidFill>
                  <a:srgbClr val="333333"/>
                </a:solidFill>
                <a:latin typeface="Microsoft Yahei" panose="020B0503020204020204" pitchFamily="34" charset="-122"/>
                <a:ea typeface="Microsoft Yahei" panose="020B0503020204020204" pitchFamily="34" charset="-122"/>
              </a:rPr>
              <a:t>-</a:t>
            </a:r>
            <a:r>
              <a:rPr lang="en-US" altLang="zh-CN" sz="1600" b="0" i="0" dirty="0">
                <a:solidFill>
                  <a:srgbClr val="333333"/>
                </a:solidFill>
                <a:effectLst/>
                <a:latin typeface="Microsoft Yahei" panose="020B0503020204020204" pitchFamily="34" charset="-122"/>
                <a:ea typeface="Microsoft Yahei" panose="020B0503020204020204" pitchFamily="34" charset="-122"/>
              </a:rPr>
              <a:t> </a:t>
            </a:r>
            <a:r>
              <a:rPr lang="en-US" altLang="zh-CN" sz="1600" dirty="0"/>
              <a:t>Protocol   </a:t>
            </a:r>
          </a:p>
          <a:p>
            <a:pPr marL="457200" lvl="3" indent="0">
              <a:spcBef>
                <a:spcPts val="0"/>
              </a:spcBef>
              <a:spcAft>
                <a:spcPts val="600"/>
              </a:spcAft>
              <a:buNone/>
            </a:pPr>
            <a:r>
              <a:rPr lang="en-US" altLang="zh-CN" sz="1600" b="1" dirty="0">
                <a:solidFill>
                  <a:srgbClr val="333333"/>
                </a:solidFill>
                <a:latin typeface="Microsoft Yahei" panose="020B0503020204020204" pitchFamily="34" charset="-122"/>
                <a:ea typeface="Microsoft Yahei" panose="020B0503020204020204" pitchFamily="34" charset="-122"/>
              </a:rPr>
              <a:t>-</a:t>
            </a:r>
            <a:r>
              <a:rPr lang="en-US" altLang="zh-CN" sz="1600" b="0" i="0" dirty="0">
                <a:solidFill>
                  <a:srgbClr val="333333"/>
                </a:solidFill>
                <a:effectLst/>
                <a:latin typeface="Microsoft Yahei" panose="020B0503020204020204" pitchFamily="34" charset="-122"/>
                <a:ea typeface="Microsoft Yahei" panose="020B0503020204020204" pitchFamily="34" charset="-122"/>
              </a:rPr>
              <a:t> </a:t>
            </a:r>
            <a:r>
              <a:rPr lang="en-US" altLang="zh-CN" sz="1600" dirty="0"/>
              <a:t>Direction   		</a:t>
            </a:r>
            <a:r>
              <a:rPr lang="en-US" altLang="zh-CN" sz="1600" b="1" dirty="0">
                <a:solidFill>
                  <a:srgbClr val="333333"/>
                </a:solidFill>
                <a:latin typeface="Microsoft Yahei" panose="020B0503020204020204" pitchFamily="34" charset="-122"/>
                <a:ea typeface="Microsoft Yahei" panose="020B0503020204020204" pitchFamily="34" charset="-122"/>
              </a:rPr>
              <a:t>-</a:t>
            </a:r>
            <a:r>
              <a:rPr lang="en-US" altLang="zh-CN" sz="1600" b="0" i="0" dirty="0">
                <a:solidFill>
                  <a:srgbClr val="333333"/>
                </a:solidFill>
                <a:effectLst/>
                <a:latin typeface="Microsoft Yahei" panose="020B0503020204020204" pitchFamily="34" charset="-122"/>
                <a:ea typeface="Microsoft Yahei" panose="020B0503020204020204" pitchFamily="34" charset="-122"/>
              </a:rPr>
              <a:t> </a:t>
            </a:r>
            <a:r>
              <a:rPr lang="en-US" altLang="zh-CN" sz="1600" dirty="0"/>
              <a:t>Port range    </a:t>
            </a:r>
          </a:p>
          <a:p>
            <a:pPr marL="457200" lvl="3" indent="0">
              <a:spcBef>
                <a:spcPts val="0"/>
              </a:spcBef>
              <a:spcAft>
                <a:spcPts val="600"/>
              </a:spcAft>
              <a:buNone/>
            </a:pPr>
            <a:r>
              <a:rPr lang="en-US" altLang="zh-CN" sz="1600" b="1" dirty="0">
                <a:solidFill>
                  <a:srgbClr val="333333"/>
                </a:solidFill>
                <a:latin typeface="Microsoft Yahei" panose="020B0503020204020204" pitchFamily="34" charset="-122"/>
                <a:ea typeface="Microsoft Yahei" panose="020B0503020204020204" pitchFamily="34" charset="-122"/>
              </a:rPr>
              <a:t>-</a:t>
            </a:r>
            <a:r>
              <a:rPr lang="en-US" altLang="zh-CN" sz="1600" b="0" i="0" dirty="0">
                <a:solidFill>
                  <a:srgbClr val="333333"/>
                </a:solidFill>
                <a:effectLst/>
                <a:latin typeface="Microsoft Yahei" panose="020B0503020204020204" pitchFamily="34" charset="-122"/>
                <a:ea typeface="Microsoft Yahei" panose="020B0503020204020204" pitchFamily="34" charset="-122"/>
              </a:rPr>
              <a:t> </a:t>
            </a:r>
            <a:r>
              <a:rPr lang="en-US" altLang="zh-CN" sz="1600" dirty="0"/>
              <a:t>Action</a:t>
            </a:r>
            <a:endParaRPr lang="en-US" altLang="zh-CN" sz="1600" b="0" i="0" dirty="0">
              <a:solidFill>
                <a:srgbClr val="171717"/>
              </a:solidFill>
              <a:effectLst/>
              <a:latin typeface="Segoe UI" panose="020B0502040204020203" pitchFamily="34" charset="0"/>
            </a:endParaRPr>
          </a:p>
          <a:p>
            <a:pPr lvl="1"/>
            <a:endParaRPr lang="en-US" sz="1600" dirty="0"/>
          </a:p>
        </p:txBody>
      </p:sp>
      <p:pic>
        <p:nvPicPr>
          <p:cNvPr id="5" name="Picture 4" descr="Image of network security group sitting between the internet and a subnet within a virtual network.">
            <a:extLst>
              <a:ext uri="{FF2B5EF4-FFF2-40B4-BE49-F238E27FC236}">
                <a16:creationId xmlns:a16="http://schemas.microsoft.com/office/drawing/2014/main" id="{E5629B94-B131-4ADF-87E6-E5CA5DF7AC50}"/>
              </a:ext>
            </a:extLst>
          </p:cNvPr>
          <p:cNvPicPr>
            <a:picLocks noChangeAspect="1"/>
          </p:cNvPicPr>
          <p:nvPr/>
        </p:nvPicPr>
        <p:blipFill>
          <a:blip r:embed="rId4"/>
          <a:stretch>
            <a:fillRect/>
          </a:stretch>
        </p:blipFill>
        <p:spPr>
          <a:xfrm>
            <a:off x="7319163" y="1274016"/>
            <a:ext cx="4654296" cy="4555976"/>
          </a:xfrm>
          <a:prstGeom prst="rect">
            <a:avLst/>
          </a:prstGeom>
        </p:spPr>
      </p:pic>
      <p:sp>
        <p:nvSpPr>
          <p:cNvPr id="6" name="矩形 5">
            <a:extLst>
              <a:ext uri="{FF2B5EF4-FFF2-40B4-BE49-F238E27FC236}">
                <a16:creationId xmlns:a16="http://schemas.microsoft.com/office/drawing/2014/main" id="{361CF338-4959-4A46-959A-0FD8C4B15560}"/>
              </a:ext>
              <a:ext uri="{C183D7F6-B498-43B3-948B-1728B52AA6E4}">
                <adec:decorative xmlns:adec="http://schemas.microsoft.com/office/drawing/2017/decorative" val="1"/>
              </a:ext>
            </a:extLst>
          </p:cNvPr>
          <p:cNvSpPr/>
          <p:nvPr/>
        </p:nvSpPr>
        <p:spPr bwMode="auto">
          <a:xfrm>
            <a:off x="7536957" y="1334976"/>
            <a:ext cx="4218709" cy="4249008"/>
          </a:xfrm>
          <a:prstGeom prst="rect">
            <a:avLst/>
          </a:pr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1514189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1" y="3644537"/>
            <a:ext cx="5413394" cy="615553"/>
          </a:xfrm>
        </p:spPr>
        <p:txBody>
          <a:bodyPr/>
          <a:lstStyle/>
          <a:p>
            <a:r>
              <a:rPr lang="en-US" sz="2800" dirty="0"/>
              <a:t>Azure Network Security Groups</a:t>
            </a:r>
          </a:p>
        </p:txBody>
      </p:sp>
    </p:spTree>
    <p:extLst>
      <p:ext uri="{BB962C8B-B14F-4D97-AF65-F5344CB8AC3E}">
        <p14:creationId xmlns:p14="http://schemas.microsoft.com/office/powerpoint/2010/main" val="20851558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CF04-0D3A-48DB-B8CA-08B6BE9A6824}"/>
              </a:ext>
            </a:extLst>
          </p:cNvPr>
          <p:cNvSpPr>
            <a:spLocks noGrp="1"/>
          </p:cNvSpPr>
          <p:nvPr>
            <p:ph type="title"/>
          </p:nvPr>
        </p:nvSpPr>
        <p:spPr/>
        <p:txBody>
          <a:bodyPr/>
          <a:lstStyle/>
          <a:p>
            <a:r>
              <a:rPr lang="en-US" dirty="0"/>
              <a:t>Azure DDoS protection</a:t>
            </a:r>
          </a:p>
        </p:txBody>
      </p:sp>
      <p:sp>
        <p:nvSpPr>
          <p:cNvPr id="3" name="Text Placeholder 2">
            <a:extLst>
              <a:ext uri="{FF2B5EF4-FFF2-40B4-BE49-F238E27FC236}">
                <a16:creationId xmlns:a16="http://schemas.microsoft.com/office/drawing/2014/main" id="{D5F2DA0B-92A8-4BFF-9486-2947DEFB3193}"/>
              </a:ext>
            </a:extLst>
          </p:cNvPr>
          <p:cNvSpPr>
            <a:spLocks noGrp="1"/>
          </p:cNvSpPr>
          <p:nvPr>
            <p:ph type="body" sz="quarter" idx="42"/>
          </p:nvPr>
        </p:nvSpPr>
        <p:spPr>
          <a:xfrm>
            <a:off x="418643" y="1456898"/>
            <a:ext cx="3745317" cy="3926264"/>
          </a:xfrm>
        </p:spPr>
        <p:txBody>
          <a:bodyPr/>
          <a:lstStyle/>
          <a:p>
            <a:r>
              <a:rPr lang="en-US" sz="1800" dirty="0"/>
              <a:t>A Distributed Denial of Service (DDoS) attack makes resources unresponsive.</a:t>
            </a:r>
          </a:p>
          <a:p>
            <a:r>
              <a:rPr lang="en-US" altLang="zh-CN" sz="1800" b="0" i="0" dirty="0">
                <a:effectLst/>
                <a:latin typeface="Segoe UI" panose="020B0502040204020203" pitchFamily="34" charset="0"/>
              </a:rPr>
              <a:t>Azure DDoS Protection analyzes network traffic and discards anything that looks like a DDoS attack.</a:t>
            </a:r>
            <a:endParaRPr lang="en-US" altLang="zh-CN" dirty="0">
              <a:latin typeface="Segoe UI" panose="020B0502040204020203" pitchFamily="34" charset="0"/>
            </a:endParaRPr>
          </a:p>
          <a:p>
            <a:pPr>
              <a:spcAft>
                <a:spcPts val="600"/>
              </a:spcAft>
            </a:pPr>
            <a:r>
              <a:rPr lang="en-US" dirty="0">
                <a:latin typeface="Segoe UI" panose="020B0502040204020203" pitchFamily="34" charset="0"/>
              </a:rPr>
              <a:t>Azure DDoS Protection tiers:</a:t>
            </a:r>
          </a:p>
          <a:p>
            <a:pPr marL="285750" indent="-285750">
              <a:spcAft>
                <a:spcPts val="600"/>
              </a:spcAft>
              <a:buFont typeface="Arial" panose="020B0604020202020204" pitchFamily="34" charset="0"/>
              <a:buChar char="•"/>
            </a:pPr>
            <a:r>
              <a:rPr lang="en-US" dirty="0">
                <a:latin typeface="Segoe UI" panose="020B0502040204020203" pitchFamily="34" charset="0"/>
              </a:rPr>
              <a:t>Basic</a:t>
            </a:r>
          </a:p>
          <a:p>
            <a:pPr marL="285750" indent="-285750">
              <a:spcAft>
                <a:spcPts val="600"/>
              </a:spcAft>
              <a:buFont typeface="Arial" panose="020B0604020202020204" pitchFamily="34" charset="0"/>
              <a:buChar char="•"/>
            </a:pPr>
            <a:r>
              <a:rPr lang="en-US" dirty="0">
                <a:latin typeface="Segoe UI" panose="020B0502040204020203" pitchFamily="34" charset="0"/>
              </a:rPr>
              <a:t>Standard</a:t>
            </a:r>
          </a:p>
          <a:p>
            <a:pPr marL="285750" indent="-285750">
              <a:buFont typeface="Arial" panose="020B0604020202020204" pitchFamily="34" charset="0"/>
              <a:buChar char="•"/>
            </a:pPr>
            <a:endParaRPr lang="en-US" dirty="0">
              <a:latin typeface="Segoe UI" panose="020B0502040204020203" pitchFamily="34" charset="0"/>
            </a:endParaRPr>
          </a:p>
          <a:p>
            <a:endParaRPr lang="en-US" altLang="zh-CN" sz="1800" b="0" i="0" dirty="0">
              <a:effectLst/>
              <a:latin typeface="Segoe UI" panose="020B0502040204020203" pitchFamily="34" charset="0"/>
            </a:endParaRPr>
          </a:p>
          <a:p>
            <a:endParaRPr lang="en-US" dirty="0"/>
          </a:p>
        </p:txBody>
      </p:sp>
      <p:pic>
        <p:nvPicPr>
          <p:cNvPr id="6" name="Picture Placeholder 5" descr="Diagram showing network flow into Azure from both customers and attackers, and how  Azure DDoS Protection filters out DDoS attacks.">
            <a:extLst>
              <a:ext uri="{FF2B5EF4-FFF2-40B4-BE49-F238E27FC236}">
                <a16:creationId xmlns:a16="http://schemas.microsoft.com/office/drawing/2014/main" id="{1F38C8DA-02D3-403A-99ED-4E2C65E4CEDC}"/>
              </a:ext>
            </a:extLst>
          </p:cNvPr>
          <p:cNvPicPr>
            <a:picLocks noGrp="1" noChangeAspect="1"/>
          </p:cNvPicPr>
          <p:nvPr>
            <p:ph type="pic" sz="quarter" idx="15"/>
          </p:nvPr>
        </p:nvPicPr>
        <p:blipFill>
          <a:blip r:embed="rId4"/>
          <a:stretch>
            <a:fillRect/>
          </a:stretch>
        </p:blipFill>
        <p:spPr>
          <a:xfrm>
            <a:off x="4395723" y="1592705"/>
            <a:ext cx="7282668" cy="2030445"/>
          </a:xfrm>
        </p:spPr>
      </p:pic>
    </p:spTree>
    <p:custDataLst>
      <p:tags r:id="rId1"/>
    </p:custDataLst>
    <p:extLst>
      <p:ext uri="{BB962C8B-B14F-4D97-AF65-F5344CB8AC3E}">
        <p14:creationId xmlns:p14="http://schemas.microsoft.com/office/powerpoint/2010/main" val="3148112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177F8-EAD5-4FC4-A187-84B270A23142}"/>
              </a:ext>
            </a:extLst>
          </p:cNvPr>
          <p:cNvSpPr>
            <a:spLocks noGrp="1"/>
          </p:cNvSpPr>
          <p:nvPr>
            <p:ph type="title"/>
          </p:nvPr>
        </p:nvSpPr>
        <p:spPr/>
        <p:txBody>
          <a:bodyPr/>
          <a:lstStyle/>
          <a:p>
            <a:r>
              <a:rPr lang="en-US" altLang="zh-CN" dirty="0"/>
              <a:t>Azure Firewall</a:t>
            </a:r>
            <a:endParaRPr lang="en-US" dirty="0"/>
          </a:p>
        </p:txBody>
      </p:sp>
      <p:sp>
        <p:nvSpPr>
          <p:cNvPr id="3" name="Text Placeholder 2">
            <a:extLst>
              <a:ext uri="{FF2B5EF4-FFF2-40B4-BE49-F238E27FC236}">
                <a16:creationId xmlns:a16="http://schemas.microsoft.com/office/drawing/2014/main" id="{3169EFFE-F512-42E6-810D-3FBB4710B529}"/>
              </a:ext>
            </a:extLst>
          </p:cNvPr>
          <p:cNvSpPr>
            <a:spLocks noGrp="1"/>
          </p:cNvSpPr>
          <p:nvPr>
            <p:ph type="body" sz="quarter" idx="42"/>
          </p:nvPr>
        </p:nvSpPr>
        <p:spPr/>
        <p:txBody>
          <a:bodyPr/>
          <a:lstStyle/>
          <a:p>
            <a:r>
              <a:rPr lang="en-US" sz="1800" dirty="0">
                <a:latin typeface="+mj-lt"/>
              </a:rPr>
              <a:t>Azure Firewall protects your Azure Virtual Network (VNet) resources from attackers. Features include:</a:t>
            </a:r>
            <a:endParaRPr lang="en-US" dirty="0">
              <a:latin typeface="+mj-lt"/>
            </a:endParaRPr>
          </a:p>
          <a:p>
            <a:pPr marL="285750" indent="-285750">
              <a:buFont typeface="Arial" panose="020B0604020202020204" pitchFamily="34" charset="0"/>
              <a:buChar char="•"/>
            </a:pPr>
            <a:r>
              <a:rPr lang="en-US" altLang="zh-CN" dirty="0"/>
              <a:t>Built-in high availability &amp; Availability Zones</a:t>
            </a:r>
          </a:p>
          <a:p>
            <a:pPr marL="285750" indent="-285750">
              <a:buFont typeface="Arial" panose="020B0604020202020204" pitchFamily="34" charset="0"/>
              <a:buChar char="•"/>
            </a:pPr>
            <a:r>
              <a:rPr lang="en-US" altLang="zh-CN" dirty="0"/>
              <a:t>Outbound SNAT &amp; inbound DNAT</a:t>
            </a:r>
            <a:endParaRPr lang="zh-CN" altLang="en-US" dirty="0"/>
          </a:p>
          <a:p>
            <a:pPr marL="285750" indent="-285750">
              <a:buFont typeface="Arial" panose="020B0604020202020204" pitchFamily="34" charset="0"/>
              <a:buChar char="•"/>
            </a:pPr>
            <a:r>
              <a:rPr lang="en-US" altLang="zh-CN" dirty="0"/>
              <a:t>Threat intelligence</a:t>
            </a:r>
            <a:endParaRPr lang="zh-CN" altLang="en-US" dirty="0"/>
          </a:p>
          <a:p>
            <a:pPr marL="285750" indent="-285750">
              <a:buFont typeface="Arial" panose="020B0604020202020204" pitchFamily="34" charset="0"/>
              <a:buChar char="•"/>
            </a:pPr>
            <a:r>
              <a:rPr lang="en-US" altLang="zh-CN" dirty="0"/>
              <a:t>Network &amp; application-level filtering</a:t>
            </a:r>
          </a:p>
          <a:p>
            <a:pPr marL="285750" indent="-285750">
              <a:buFont typeface="Arial" panose="020B0604020202020204" pitchFamily="34" charset="0"/>
              <a:buChar char="•"/>
            </a:pPr>
            <a:r>
              <a:rPr lang="en-US" altLang="zh-CN" dirty="0"/>
              <a:t>Multiple public IP addresses</a:t>
            </a:r>
          </a:p>
          <a:p>
            <a:pPr marL="285750" indent="-285750">
              <a:buFont typeface="Arial" panose="020B0604020202020204" pitchFamily="34" charset="0"/>
              <a:buChar char="•"/>
            </a:pPr>
            <a:r>
              <a:rPr lang="en-US" altLang="zh-CN" dirty="0"/>
              <a:t>Integration with Azure Monitor</a:t>
            </a:r>
            <a:endParaRPr lang="zh-CN" altLang="en-US" dirty="0"/>
          </a:p>
          <a:p>
            <a:pPr marL="285750" indent="-285750">
              <a:buFont typeface="Arial" panose="020B0604020202020204" pitchFamily="34" charset="0"/>
              <a:buChar char="•"/>
            </a:pPr>
            <a:endParaRPr lang="zh-CN" altLang="en-US" sz="1600" dirty="0"/>
          </a:p>
          <a:p>
            <a:pPr marL="285750" indent="-285750">
              <a:buFont typeface="Arial" panose="020B0604020202020204" pitchFamily="34" charset="0"/>
              <a:buChar char="•"/>
            </a:pPr>
            <a:endParaRPr lang="zh-CN" altLang="en-US" sz="1600" dirty="0"/>
          </a:p>
          <a:p>
            <a:pPr marL="285750" indent="-285750">
              <a:buFont typeface="Arial" panose="020B0604020202020204" pitchFamily="34" charset="0"/>
              <a:buChar char="•"/>
            </a:pPr>
            <a:endParaRPr lang="en-US" sz="1600" dirty="0"/>
          </a:p>
        </p:txBody>
      </p:sp>
      <p:pic>
        <p:nvPicPr>
          <p:cNvPr id="6" name="Picture Placeholder 5" descr="Diagram showing how Azure Firewall is running on a centralized VNet can protect both cloud-based VNets and your on-premises network.">
            <a:extLst>
              <a:ext uri="{FF2B5EF4-FFF2-40B4-BE49-F238E27FC236}">
                <a16:creationId xmlns:a16="http://schemas.microsoft.com/office/drawing/2014/main" id="{49BA73BB-4336-41EB-909E-D04A89FB6409}"/>
              </a:ext>
            </a:extLst>
          </p:cNvPr>
          <p:cNvPicPr>
            <a:picLocks noGrp="1" noChangeAspect="1"/>
          </p:cNvPicPr>
          <p:nvPr>
            <p:ph type="pic" sz="quarter" idx="15"/>
          </p:nvPr>
        </p:nvPicPr>
        <p:blipFill>
          <a:blip r:embed="rId4"/>
          <a:srcRect t="1760" b="1760"/>
          <a:stretch>
            <a:fillRect/>
          </a:stretch>
        </p:blipFill>
        <p:spPr/>
      </p:pic>
    </p:spTree>
    <p:custDataLst>
      <p:tags r:id="rId1"/>
    </p:custDataLst>
    <p:extLst>
      <p:ext uri="{BB962C8B-B14F-4D97-AF65-F5344CB8AC3E}">
        <p14:creationId xmlns:p14="http://schemas.microsoft.com/office/powerpoint/2010/main" val="25466785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6CEB-91E8-4A70-9DB8-6A76C936CC97}"/>
              </a:ext>
            </a:extLst>
          </p:cNvPr>
          <p:cNvSpPr>
            <a:spLocks noGrp="1"/>
          </p:cNvSpPr>
          <p:nvPr>
            <p:ph type="title"/>
          </p:nvPr>
        </p:nvSpPr>
        <p:spPr/>
        <p:txBody>
          <a:bodyPr/>
          <a:lstStyle/>
          <a:p>
            <a:r>
              <a:rPr lang="en-US" altLang="zh-CN" dirty="0"/>
              <a:t>Azure Bastion</a:t>
            </a:r>
            <a:endParaRPr lang="en-US" dirty="0"/>
          </a:p>
        </p:txBody>
      </p:sp>
      <p:sp>
        <p:nvSpPr>
          <p:cNvPr id="3" name="Text Placeholder 2">
            <a:extLst>
              <a:ext uri="{FF2B5EF4-FFF2-40B4-BE49-F238E27FC236}">
                <a16:creationId xmlns:a16="http://schemas.microsoft.com/office/drawing/2014/main" id="{373774E5-9D13-409D-85E4-48EB12831239}"/>
              </a:ext>
            </a:extLst>
          </p:cNvPr>
          <p:cNvSpPr>
            <a:spLocks noGrp="1"/>
          </p:cNvSpPr>
          <p:nvPr>
            <p:ph type="body" sz="quarter" idx="42"/>
          </p:nvPr>
        </p:nvSpPr>
        <p:spPr>
          <a:xfrm>
            <a:off x="418643" y="1456897"/>
            <a:ext cx="3841255" cy="4067603"/>
          </a:xfrm>
        </p:spPr>
        <p:txBody>
          <a:bodyPr/>
          <a:lstStyle/>
          <a:p>
            <a:r>
              <a:rPr lang="en-US" sz="1600" dirty="0">
                <a:latin typeface="+mj-lt"/>
              </a:rPr>
              <a:t>Azure Bastion provides secure connectivity to your VMs directly from the Azure portal using Transport Layer Security (TLS).  Features include:</a:t>
            </a:r>
          </a:p>
          <a:p>
            <a:pPr marL="285750" indent="-285750" algn="l">
              <a:spcAft>
                <a:spcPts val="600"/>
              </a:spcAft>
              <a:buFont typeface="Arial" panose="020B0604020202020204" pitchFamily="34" charset="0"/>
              <a:buChar char="•"/>
            </a:pPr>
            <a:r>
              <a:rPr lang="en-US" sz="1600" i="0" dirty="0">
                <a:solidFill>
                  <a:srgbClr val="171717"/>
                </a:solidFill>
                <a:effectLst/>
                <a:latin typeface="Segoe UI" panose="020B0502040204020203" pitchFamily="34" charset="0"/>
              </a:rPr>
              <a:t>RDP and SSH directly in Azure portal.</a:t>
            </a:r>
          </a:p>
          <a:p>
            <a:pPr marL="285750" indent="-285750" algn="l">
              <a:spcAft>
                <a:spcPts val="600"/>
              </a:spcAft>
              <a:buFont typeface="Arial" panose="020B0604020202020204" pitchFamily="34" charset="0"/>
              <a:buChar char="•"/>
            </a:pPr>
            <a:r>
              <a:rPr lang="en-US" sz="1600" i="0" dirty="0">
                <a:solidFill>
                  <a:srgbClr val="171717"/>
                </a:solidFill>
                <a:effectLst/>
                <a:latin typeface="Segoe UI" panose="020B0502040204020203" pitchFamily="34" charset="0"/>
              </a:rPr>
              <a:t>Remote session over TLS and firewall traversal for RDP/SSH.</a:t>
            </a:r>
          </a:p>
          <a:p>
            <a:pPr marL="285750" indent="-285750" algn="l">
              <a:spcAft>
                <a:spcPts val="600"/>
              </a:spcAft>
              <a:buFont typeface="Arial" panose="020B0604020202020204" pitchFamily="34" charset="0"/>
              <a:buChar char="•"/>
            </a:pPr>
            <a:r>
              <a:rPr lang="en-US" sz="1600" i="0" dirty="0">
                <a:solidFill>
                  <a:srgbClr val="171717"/>
                </a:solidFill>
                <a:effectLst/>
                <a:latin typeface="Segoe UI" panose="020B0502040204020203" pitchFamily="34" charset="0"/>
              </a:rPr>
              <a:t>No Public IP required on the Azure VM.</a:t>
            </a:r>
          </a:p>
          <a:p>
            <a:pPr marL="285750" indent="-285750" algn="l">
              <a:spcAft>
                <a:spcPts val="600"/>
              </a:spcAft>
              <a:buFont typeface="Arial" panose="020B0604020202020204" pitchFamily="34" charset="0"/>
              <a:buChar char="•"/>
            </a:pPr>
            <a:r>
              <a:rPr lang="en-US" sz="1600" i="0" dirty="0">
                <a:solidFill>
                  <a:srgbClr val="171717"/>
                </a:solidFill>
                <a:effectLst/>
                <a:latin typeface="Segoe UI" panose="020B0502040204020203" pitchFamily="34" charset="0"/>
              </a:rPr>
              <a:t>No hassle of managing NSGs.</a:t>
            </a:r>
          </a:p>
          <a:p>
            <a:pPr marL="285750" indent="-285750" algn="l">
              <a:spcAft>
                <a:spcPts val="600"/>
              </a:spcAft>
              <a:buFont typeface="Arial" panose="020B0604020202020204" pitchFamily="34" charset="0"/>
              <a:buChar char="•"/>
            </a:pPr>
            <a:r>
              <a:rPr lang="en-US" sz="1600" i="0" dirty="0">
                <a:solidFill>
                  <a:srgbClr val="171717"/>
                </a:solidFill>
                <a:effectLst/>
                <a:latin typeface="Segoe UI" panose="020B0502040204020203" pitchFamily="34" charset="0"/>
              </a:rPr>
              <a:t>Protection against port scanning.</a:t>
            </a:r>
          </a:p>
          <a:p>
            <a:pPr marL="285750" indent="-285750">
              <a:spcAft>
                <a:spcPts val="600"/>
              </a:spcAft>
              <a:buFont typeface="Arial" panose="020B0604020202020204" pitchFamily="34" charset="0"/>
              <a:buChar char="•"/>
            </a:pPr>
            <a:r>
              <a:rPr lang="en-US" altLang="zh-CN" sz="1600" dirty="0"/>
              <a:t>Protect against zero-day exploits.</a:t>
            </a:r>
          </a:p>
          <a:p>
            <a:endParaRPr lang="en-US" dirty="0"/>
          </a:p>
        </p:txBody>
      </p:sp>
      <p:pic>
        <p:nvPicPr>
          <p:cNvPr id="6" name="Picture Placeholder 5" descr="Diagram showing how a user can make a remote desktop connection to an Azure VM using Azure Bastion.">
            <a:extLst>
              <a:ext uri="{FF2B5EF4-FFF2-40B4-BE49-F238E27FC236}">
                <a16:creationId xmlns:a16="http://schemas.microsoft.com/office/drawing/2014/main" id="{9AB1A6FA-A7CE-4883-BDD5-8437C15AF691}"/>
              </a:ext>
            </a:extLst>
          </p:cNvPr>
          <p:cNvPicPr>
            <a:picLocks noGrp="1" noChangeAspect="1"/>
          </p:cNvPicPr>
          <p:nvPr>
            <p:ph type="pic" sz="quarter" idx="15"/>
          </p:nvPr>
        </p:nvPicPr>
        <p:blipFill>
          <a:blip r:embed="rId4"/>
          <a:srcRect t="2171" b="2171"/>
          <a:stretch>
            <a:fillRect/>
          </a:stretch>
        </p:blipFill>
        <p:spPr/>
      </p:pic>
    </p:spTree>
    <p:custDataLst>
      <p:tags r:id="rId1"/>
    </p:custDataLst>
    <p:extLst>
      <p:ext uri="{BB962C8B-B14F-4D97-AF65-F5344CB8AC3E}">
        <p14:creationId xmlns:p14="http://schemas.microsoft.com/office/powerpoint/2010/main" val="31447877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MICROSOFT SECURITY TEMPLATE" val="yMn7rRQk"/>
  <p:tag name="ARTICULATE_PROJECT_OPEN" val="0"/>
  <p:tag name="ARTICULATE_SLIDE_COUNT" val="28"/>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4.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1DB98D6FCDD489F2010A98310AA8B" ma:contentTypeVersion="14" ma:contentTypeDescription="Create a new document." ma:contentTypeScope="" ma:versionID="d317a5527421395c3bae91c66eab386b">
  <xsd:schema xmlns:xsd="http://www.w3.org/2001/XMLSchema" xmlns:xs="http://www.w3.org/2001/XMLSchema" xmlns:p="http://schemas.microsoft.com/office/2006/metadata/properties" xmlns:ns1="http://schemas.microsoft.com/sharepoint/v3" xmlns:ns2="b7cedb45-65f5-498f-8002-22c9a27d27cb" xmlns:ns3="5cf8001d-d398-41e4-a8d1-02650f6dae71" targetNamespace="http://schemas.microsoft.com/office/2006/metadata/properties" ma:root="true" ma:fieldsID="d59244bcc5abfe7a6ff9154bbf04aad9" ns1:_="" ns2:_="" ns3:_="">
    <xsd:import namespace="http://schemas.microsoft.com/sharepoint/v3"/>
    <xsd:import namespace="b7cedb45-65f5-498f-8002-22c9a27d27cb"/>
    <xsd:import namespace="5cf8001d-d398-41e4-a8d1-02650f6dae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cedb45-65f5-498f-8002-22c9a27d27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f8001d-d398-41e4-a8d1-02650f6dae7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78266D-9F3B-4B31-B75B-C71FC9238C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cedb45-65f5-498f-8002-22c9a27d27cb"/>
    <ds:schemaRef ds:uri="5cf8001d-d398-41e4-a8d1-02650f6dae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B6BFFB-D1DB-47B4-AC1F-855C1A02A145}">
  <ds:schemaRefs>
    <ds:schemaRef ds:uri="http://www.w3.org/XML/1998/namespace"/>
    <ds:schemaRef ds:uri="b7cedb45-65f5-498f-8002-22c9a27d27cb"/>
    <ds:schemaRef ds:uri="http://purl.org/dc/elements/1.1/"/>
    <ds:schemaRef ds:uri="http://schemas.openxmlformats.org/package/2006/metadata/core-properties"/>
    <ds:schemaRef ds:uri="http://schemas.microsoft.com/office/infopath/2007/PartnerControls"/>
    <ds:schemaRef ds:uri="5cf8001d-d398-41e4-a8d1-02650f6dae71"/>
    <ds:schemaRef ds:uri="http://schemas.microsoft.com/office/2006/metadata/properties"/>
    <ds:schemaRef ds:uri="http://schemas.microsoft.com/office/2006/documentManagement/types"/>
    <ds:schemaRef ds:uri="http://purl.org/dc/dcmitype/"/>
    <ds:schemaRef ds:uri="http://schemas.microsoft.com/sharepoint/v3"/>
    <ds:schemaRef ds:uri="http://purl.org/dc/terms/"/>
  </ds:schemaRefs>
</ds:datastoreItem>
</file>

<file path=customXml/itemProps3.xml><?xml version="1.0" encoding="utf-8"?>
<ds:datastoreItem xmlns:ds="http://schemas.openxmlformats.org/officeDocument/2006/customXml" ds:itemID="{47F324B2-C855-4256-9E72-D7315A0F382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13554</Words>
  <Application>Microsoft Office PowerPoint</Application>
  <PresentationFormat>Widescreen</PresentationFormat>
  <Paragraphs>930</Paragraphs>
  <Slides>48</Slides>
  <Notes>46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48</vt:i4>
      </vt:variant>
    </vt:vector>
  </HeadingPairs>
  <TitlesOfParts>
    <vt:vector size="59" baseType="lpstr">
      <vt:lpstr>Microsoft Yahei</vt:lpstr>
      <vt:lpstr>Arial</vt:lpstr>
      <vt:lpstr>Consolas</vt:lpstr>
      <vt:lpstr>Segoe UI</vt:lpstr>
      <vt:lpstr>Segoe UI Light</vt:lpstr>
      <vt:lpstr>Segoe UI Semibold</vt:lpstr>
      <vt:lpstr>Wingdings</vt:lpstr>
      <vt:lpstr>Microsoft Security Template</vt:lpstr>
      <vt:lpstr>Microsoft Security Template</vt:lpstr>
      <vt:lpstr>Black Template</vt:lpstr>
      <vt:lpstr>1_Microsoft 365 PPT Template - 2018</vt:lpstr>
      <vt:lpstr>SC-900T00-A Module 3:  Describe the Capabilities of Microsoft Security Solutions</vt:lpstr>
      <vt:lpstr>Module Agenda</vt:lpstr>
      <vt:lpstr>Lesson 1: Describe basic security capabilities in Azure</vt:lpstr>
      <vt:lpstr>Lesson 1 Introduction</vt:lpstr>
      <vt:lpstr>Azure Network Security groups</vt:lpstr>
      <vt:lpstr>Demo</vt:lpstr>
      <vt:lpstr>Azure DDoS protection</vt:lpstr>
      <vt:lpstr>Azure Firewall</vt:lpstr>
      <vt:lpstr>Azure Bastion</vt:lpstr>
      <vt:lpstr>Web Application Firewall</vt:lpstr>
      <vt:lpstr>Ways Azure encrypts data &amp; use of Key Vault</vt:lpstr>
      <vt:lpstr> Lesson 2: Describe security management capabilities of Azure </vt:lpstr>
      <vt:lpstr>Lesson 2 Introduction</vt:lpstr>
      <vt:lpstr>Cloud security posture management</vt:lpstr>
      <vt:lpstr>Azure Security Center</vt:lpstr>
      <vt:lpstr>Azure Secure Score</vt:lpstr>
      <vt:lpstr>Demo </vt:lpstr>
      <vt:lpstr>Azure Defender</vt:lpstr>
      <vt:lpstr>Security baselines &amp; the Azure Security Benchmark</vt:lpstr>
      <vt:lpstr> Lesson 3: Describe security capabilities of Azure Sentinel </vt:lpstr>
      <vt:lpstr>Lesson 3 Introduction</vt:lpstr>
      <vt:lpstr>SIEM, SOAR, and XDR</vt:lpstr>
      <vt:lpstr>Sentinel provides integrated threat protection (Slide 1)</vt:lpstr>
      <vt:lpstr>Sentinel provides integrated threat protection (Slide 2) </vt:lpstr>
      <vt:lpstr>Sentinel provides integrated threat protection (Slide 3)</vt:lpstr>
      <vt:lpstr>Demo  </vt:lpstr>
      <vt:lpstr> Lesson 4: Describe threat protection with Microsoft 365 Defender </vt:lpstr>
      <vt:lpstr>Lesson 4 Introduction</vt:lpstr>
      <vt:lpstr>Microsoft 365 Defender services</vt:lpstr>
      <vt:lpstr>Microsoft Defender for Identity</vt:lpstr>
      <vt:lpstr>Microsoft Defender for Office 365</vt:lpstr>
      <vt:lpstr>Microsoft Defender for Endpoint</vt:lpstr>
      <vt:lpstr>Microsoft Cloud App Security</vt:lpstr>
      <vt:lpstr>Demo   </vt:lpstr>
      <vt:lpstr> Lesson 5: Describe security management capabilities of Microsoft 365 </vt:lpstr>
      <vt:lpstr>Lesson 5 Introduction</vt:lpstr>
      <vt:lpstr>Microsoft 365 Defender portal</vt:lpstr>
      <vt:lpstr>Describe how to use Microsoft Secure Score</vt:lpstr>
      <vt:lpstr>Demo     </vt:lpstr>
      <vt:lpstr>Security reports and dashboards</vt:lpstr>
      <vt:lpstr>Incidents &amp; incident management</vt:lpstr>
      <vt:lpstr> Lesson 6: Describe endpoint security with Microsoft Intune </vt:lpstr>
      <vt:lpstr>Lesson 6 Introduction</vt:lpstr>
      <vt:lpstr>Intune</vt:lpstr>
      <vt:lpstr>Endpoint security with Intune</vt:lpstr>
      <vt:lpstr>Demo             </vt:lpstr>
      <vt:lpstr>Module Summary</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2021-03-10T23:48:51Z</dcterms:created>
  <dcterms:modified xsi:type="dcterms:W3CDTF">2021-06-14T19:49:01Z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0x0101000751DB98D6FCDD489F2010A98310AA8B</vt:lpwstr>
  </property>
  <property fmtid="{D5CDD505-2E9C-101B-9397-08002B2CF9AE}" pid="3" name="ArticulateGUID">
    <vt:lpwstr>610235B5-D3A5-4EBC-A05A-D7FF95830BA6</vt:lpwstr>
  </property>
  <property fmtid="{D5CDD505-2E9C-101B-9397-08002B2CF9AE}" pid="4" name="ArticulatePath">
    <vt:lpwstr>https://microsoft-my.sharepoint.com/personal/ceperezb_microsoft_com/Documents/Documents/Global Technical Learning/Security Solution Area/SC900 - Security Fundamentals/Virtual Training Days/VTD - Security Fundamentals Module 3-draft v1</vt:lpwstr>
  </property>
</Properties>
</file>